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87"/>
  </p:notesMasterIdLst>
  <p:handoutMasterIdLst>
    <p:handoutMasterId r:id="rId88"/>
  </p:handoutMasterIdLst>
  <p:sldIdLst>
    <p:sldId id="256" r:id="rId5"/>
    <p:sldId id="368" r:id="rId6"/>
    <p:sldId id="382" r:id="rId7"/>
    <p:sldId id="383" r:id="rId8"/>
    <p:sldId id="282" r:id="rId9"/>
    <p:sldId id="283" r:id="rId10"/>
    <p:sldId id="284" r:id="rId11"/>
    <p:sldId id="364" r:id="rId12"/>
    <p:sldId id="285" r:id="rId13"/>
    <p:sldId id="311" r:id="rId14"/>
    <p:sldId id="312" r:id="rId15"/>
    <p:sldId id="365" r:id="rId16"/>
    <p:sldId id="373" r:id="rId17"/>
    <p:sldId id="367" r:id="rId18"/>
    <p:sldId id="366" r:id="rId19"/>
    <p:sldId id="376" r:id="rId20"/>
    <p:sldId id="374" r:id="rId21"/>
    <p:sldId id="375" r:id="rId22"/>
    <p:sldId id="287" r:id="rId23"/>
    <p:sldId id="288" r:id="rId24"/>
    <p:sldId id="289" r:id="rId25"/>
    <p:sldId id="291" r:id="rId26"/>
    <p:sldId id="292" r:id="rId27"/>
    <p:sldId id="294" r:id="rId28"/>
    <p:sldId id="295" r:id="rId29"/>
    <p:sldId id="296" r:id="rId30"/>
    <p:sldId id="299" r:id="rId31"/>
    <p:sldId id="313" r:id="rId32"/>
    <p:sldId id="377" r:id="rId33"/>
    <p:sldId id="378" r:id="rId34"/>
    <p:sldId id="314" r:id="rId35"/>
    <p:sldId id="315" r:id="rId36"/>
    <p:sldId id="316" r:id="rId37"/>
    <p:sldId id="317" r:id="rId38"/>
    <p:sldId id="318" r:id="rId39"/>
    <p:sldId id="319" r:id="rId40"/>
    <p:sldId id="379" r:id="rId41"/>
    <p:sldId id="320" r:id="rId42"/>
    <p:sldId id="321" r:id="rId43"/>
    <p:sldId id="380" r:id="rId44"/>
    <p:sldId id="322" r:id="rId45"/>
    <p:sldId id="323" r:id="rId46"/>
    <p:sldId id="324" r:id="rId47"/>
    <p:sldId id="325" r:id="rId48"/>
    <p:sldId id="326" r:id="rId49"/>
    <p:sldId id="327" r:id="rId50"/>
    <p:sldId id="328" r:id="rId51"/>
    <p:sldId id="329" r:id="rId52"/>
    <p:sldId id="330" r:id="rId53"/>
    <p:sldId id="331" r:id="rId54"/>
    <p:sldId id="332" r:id="rId55"/>
    <p:sldId id="333" r:id="rId56"/>
    <p:sldId id="334" r:id="rId57"/>
    <p:sldId id="335" r:id="rId58"/>
    <p:sldId id="336" r:id="rId59"/>
    <p:sldId id="337" r:id="rId60"/>
    <p:sldId id="338" r:id="rId61"/>
    <p:sldId id="339" r:id="rId62"/>
    <p:sldId id="340" r:id="rId63"/>
    <p:sldId id="341" r:id="rId64"/>
    <p:sldId id="381" r:id="rId65"/>
    <p:sldId id="342" r:id="rId66"/>
    <p:sldId id="344" r:id="rId67"/>
    <p:sldId id="345" r:id="rId68"/>
    <p:sldId id="346" r:id="rId69"/>
    <p:sldId id="347" r:id="rId70"/>
    <p:sldId id="348" r:id="rId71"/>
    <p:sldId id="349" r:id="rId72"/>
    <p:sldId id="350" r:id="rId73"/>
    <p:sldId id="351" r:id="rId74"/>
    <p:sldId id="352" r:id="rId75"/>
    <p:sldId id="353" r:id="rId76"/>
    <p:sldId id="354" r:id="rId77"/>
    <p:sldId id="355" r:id="rId78"/>
    <p:sldId id="356" r:id="rId79"/>
    <p:sldId id="357" r:id="rId80"/>
    <p:sldId id="358" r:id="rId81"/>
    <p:sldId id="359" r:id="rId82"/>
    <p:sldId id="360" r:id="rId83"/>
    <p:sldId id="361" r:id="rId84"/>
    <p:sldId id="362" r:id="rId85"/>
    <p:sldId id="363" r:id="rId86"/>
  </p:sldIdLst>
  <p:sldSz cx="12192000" cy="6858000"/>
  <p:notesSz cx="6858000" cy="9144000"/>
  <p:defaultTextStyle>
    <a:defPPr rtl="0">
      <a:defRPr lang="en-gb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presProps" Target="pres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viewProps" Target="viewProps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1CE6F97-29C9-412E-8001-1B8E16FF91B7}" type="datetime1">
              <a:rPr lang="en-GB" smtClean="0"/>
              <a:t>10/09/2023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8D331BE-4A26-441F-AE74-A51A4C94AC1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217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BEA41-066E-428B-A966-D5F5F1E61DD0}" type="datetime1">
              <a:rPr lang="en-GB" smtClean="0"/>
              <a:pPr/>
              <a:t>10/09/2023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n-GB" noProof="0" dirty="0"/>
              <a:t>Click to edit Master text styles</a:t>
            </a:r>
          </a:p>
          <a:p>
            <a:pPr lvl="1" rtl="0"/>
            <a:r>
              <a:rPr lang="en-GB" noProof="0" dirty="0"/>
              <a:t>Second level</a:t>
            </a:r>
          </a:p>
          <a:p>
            <a:pPr lvl="2" rtl="0"/>
            <a:r>
              <a:rPr lang="en-GB" noProof="0" dirty="0"/>
              <a:t>Third level</a:t>
            </a:r>
          </a:p>
          <a:p>
            <a:pPr lvl="3" rtl="0"/>
            <a:r>
              <a:rPr lang="en-GB" noProof="0" dirty="0"/>
              <a:t>Fourth level</a:t>
            </a:r>
          </a:p>
          <a:p>
            <a:pPr lvl="4" rtl="0"/>
            <a:r>
              <a:rPr lang="en-GB" noProof="0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F6B3765-1535-41FB-A927-AAD2D1E8538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70152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F6B3765-1535-41FB-A927-AAD2D1E85382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42715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>
            <a:extLst>
              <a:ext uri="{FF2B5EF4-FFF2-40B4-BE49-F238E27FC236}">
                <a16:creationId xmlns:a16="http://schemas.microsoft.com/office/drawing/2014/main" id="{EE9BD6AF-8AAB-93F0-D2F9-0FD40D3ACE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>
            <a:extLst>
              <a:ext uri="{FF2B5EF4-FFF2-40B4-BE49-F238E27FC236}">
                <a16:creationId xmlns:a16="http://schemas.microsoft.com/office/drawing/2014/main" id="{9D6529DF-8F55-953D-84E3-A3FEDD770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3972" name="Slide Number Placeholder 3">
            <a:extLst>
              <a:ext uri="{FF2B5EF4-FFF2-40B4-BE49-F238E27FC236}">
                <a16:creationId xmlns:a16="http://schemas.microsoft.com/office/drawing/2014/main" id="{1381C45C-ACB8-E9CE-D378-43D15D94A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107DF10-0A93-40BE-A37D-1AB5FB4477C7}" type="slidenum">
              <a:rPr lang="sr-Latn-CS" altLang="en-US" sz="1200"/>
              <a:pPr eaLnBrk="1" hangingPunct="1"/>
              <a:t>21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>
            <a:extLst>
              <a:ext uri="{FF2B5EF4-FFF2-40B4-BE49-F238E27FC236}">
                <a16:creationId xmlns:a16="http://schemas.microsoft.com/office/drawing/2014/main" id="{5286EE27-F022-956D-1195-C1981221BC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>
            <a:extLst>
              <a:ext uri="{FF2B5EF4-FFF2-40B4-BE49-F238E27FC236}">
                <a16:creationId xmlns:a16="http://schemas.microsoft.com/office/drawing/2014/main" id="{A3FE8881-A7DE-3C0C-5A21-20089D8EB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4996" name="Slide Number Placeholder 3">
            <a:extLst>
              <a:ext uri="{FF2B5EF4-FFF2-40B4-BE49-F238E27FC236}">
                <a16:creationId xmlns:a16="http://schemas.microsoft.com/office/drawing/2014/main" id="{C10E39BB-1006-E1A1-E9A8-445B0E656E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1651304-33E5-49DF-A351-D15C60DDBCB7}" type="slidenum">
              <a:rPr lang="sr-Latn-CS" altLang="en-US" sz="1200"/>
              <a:pPr eaLnBrk="1" hangingPunct="1"/>
              <a:t>22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>
            <a:extLst>
              <a:ext uri="{FF2B5EF4-FFF2-40B4-BE49-F238E27FC236}">
                <a16:creationId xmlns:a16="http://schemas.microsoft.com/office/drawing/2014/main" id="{18983A5C-C513-F66D-AFB1-B3B4687ABE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>
            <a:extLst>
              <a:ext uri="{FF2B5EF4-FFF2-40B4-BE49-F238E27FC236}">
                <a16:creationId xmlns:a16="http://schemas.microsoft.com/office/drawing/2014/main" id="{2DC588C9-70DE-244B-BD82-7C7ADB119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6020" name="Slide Number Placeholder 3">
            <a:extLst>
              <a:ext uri="{FF2B5EF4-FFF2-40B4-BE49-F238E27FC236}">
                <a16:creationId xmlns:a16="http://schemas.microsoft.com/office/drawing/2014/main" id="{F3380F8A-6281-1D4F-C2F1-C4E617ADF7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0A237B0-316F-4ECE-8C63-20AB7FFC5816}" type="slidenum">
              <a:rPr lang="sr-Latn-CS" altLang="en-US" sz="1200"/>
              <a:pPr eaLnBrk="1" hangingPunct="1"/>
              <a:t>23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>
            <a:extLst>
              <a:ext uri="{FF2B5EF4-FFF2-40B4-BE49-F238E27FC236}">
                <a16:creationId xmlns:a16="http://schemas.microsoft.com/office/drawing/2014/main" id="{7DC595E9-336C-1DEC-8F92-4779742299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>
            <a:extLst>
              <a:ext uri="{FF2B5EF4-FFF2-40B4-BE49-F238E27FC236}">
                <a16:creationId xmlns:a16="http://schemas.microsoft.com/office/drawing/2014/main" id="{6ED294CE-031D-B8BC-164B-B3FEBCF62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7044" name="Slide Number Placeholder 3">
            <a:extLst>
              <a:ext uri="{FF2B5EF4-FFF2-40B4-BE49-F238E27FC236}">
                <a16:creationId xmlns:a16="http://schemas.microsoft.com/office/drawing/2014/main" id="{6E4A3D0B-735E-7167-681A-9742065DBB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FA1405-0EF1-45BE-8278-DA80D9C702FC}" type="slidenum">
              <a:rPr lang="sr-Latn-CS" altLang="en-US" sz="1200"/>
              <a:pPr eaLnBrk="1" hangingPunct="1"/>
              <a:t>24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>
            <a:extLst>
              <a:ext uri="{FF2B5EF4-FFF2-40B4-BE49-F238E27FC236}">
                <a16:creationId xmlns:a16="http://schemas.microsoft.com/office/drawing/2014/main" id="{F11A450E-A06D-7BE2-1154-AF310BCFA70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>
            <a:extLst>
              <a:ext uri="{FF2B5EF4-FFF2-40B4-BE49-F238E27FC236}">
                <a16:creationId xmlns:a16="http://schemas.microsoft.com/office/drawing/2014/main" id="{DCA08B13-DAE2-BD8F-E628-92FE596FBB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8068" name="Slide Number Placeholder 3">
            <a:extLst>
              <a:ext uri="{FF2B5EF4-FFF2-40B4-BE49-F238E27FC236}">
                <a16:creationId xmlns:a16="http://schemas.microsoft.com/office/drawing/2014/main" id="{AA9BA548-DBCE-62AC-F2C6-33B3678E90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116971B-B1D3-49E0-9CEE-B0B5A2DA9868}" type="slidenum">
              <a:rPr lang="sr-Latn-CS" altLang="en-US" sz="1200"/>
              <a:pPr eaLnBrk="1" hangingPunct="1"/>
              <a:t>25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>
            <a:extLst>
              <a:ext uri="{FF2B5EF4-FFF2-40B4-BE49-F238E27FC236}">
                <a16:creationId xmlns:a16="http://schemas.microsoft.com/office/drawing/2014/main" id="{2BD4D8C0-985E-3F16-6C28-CF0F6CF3CF4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>
            <a:extLst>
              <a:ext uri="{FF2B5EF4-FFF2-40B4-BE49-F238E27FC236}">
                <a16:creationId xmlns:a16="http://schemas.microsoft.com/office/drawing/2014/main" id="{590A01D7-15A3-1826-ABE5-FD239BB36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9092" name="Slide Number Placeholder 3">
            <a:extLst>
              <a:ext uri="{FF2B5EF4-FFF2-40B4-BE49-F238E27FC236}">
                <a16:creationId xmlns:a16="http://schemas.microsoft.com/office/drawing/2014/main" id="{CB31BC8D-8BA7-4185-C41A-7A7373ED2E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60FF010-87E6-45B3-BAAF-D191ABEECDDA}" type="slidenum">
              <a:rPr lang="sr-Latn-CS" altLang="en-US" sz="1200"/>
              <a:pPr eaLnBrk="1" hangingPunct="1"/>
              <a:t>26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>
            <a:extLst>
              <a:ext uri="{FF2B5EF4-FFF2-40B4-BE49-F238E27FC236}">
                <a16:creationId xmlns:a16="http://schemas.microsoft.com/office/drawing/2014/main" id="{F8A4CB7E-D361-A590-1D6A-5AC76495BAF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>
            <a:extLst>
              <a:ext uri="{FF2B5EF4-FFF2-40B4-BE49-F238E27FC236}">
                <a16:creationId xmlns:a16="http://schemas.microsoft.com/office/drawing/2014/main" id="{4D93E59F-B0B5-C37B-6FC6-A0E107249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0116" name="Slide Number Placeholder 3">
            <a:extLst>
              <a:ext uri="{FF2B5EF4-FFF2-40B4-BE49-F238E27FC236}">
                <a16:creationId xmlns:a16="http://schemas.microsoft.com/office/drawing/2014/main" id="{1B58DB0B-1FD4-5C2B-A86E-5E41BB8009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6978073-9CB8-451B-8390-86E962D320DB}" type="slidenum">
              <a:rPr lang="sr-Latn-CS" altLang="en-US" sz="1200"/>
              <a:pPr eaLnBrk="1" hangingPunct="1"/>
              <a:t>27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>
            <a:extLst>
              <a:ext uri="{FF2B5EF4-FFF2-40B4-BE49-F238E27FC236}">
                <a16:creationId xmlns:a16="http://schemas.microsoft.com/office/drawing/2014/main" id="{081A4182-DF67-C4E2-D65F-390D847A7B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>
            <a:extLst>
              <a:ext uri="{FF2B5EF4-FFF2-40B4-BE49-F238E27FC236}">
                <a16:creationId xmlns:a16="http://schemas.microsoft.com/office/drawing/2014/main" id="{47EDF8FC-26CB-430B-2F10-1E042E8BC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1140" name="Slide Number Placeholder 3">
            <a:extLst>
              <a:ext uri="{FF2B5EF4-FFF2-40B4-BE49-F238E27FC236}">
                <a16:creationId xmlns:a16="http://schemas.microsoft.com/office/drawing/2014/main" id="{CC65A849-9094-0117-5328-FDB26237D8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364491A-F26E-4BDE-887F-6B0D9F762BA7}" type="slidenum">
              <a:rPr lang="sr-Latn-CS" altLang="en-US" sz="1200"/>
              <a:pPr eaLnBrk="1" hangingPunct="1"/>
              <a:t>28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>
            <a:extLst>
              <a:ext uri="{FF2B5EF4-FFF2-40B4-BE49-F238E27FC236}">
                <a16:creationId xmlns:a16="http://schemas.microsoft.com/office/drawing/2014/main" id="{F7A1E2B4-6E7A-4B27-9263-F0219F531A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>
            <a:extLst>
              <a:ext uri="{FF2B5EF4-FFF2-40B4-BE49-F238E27FC236}">
                <a16:creationId xmlns:a16="http://schemas.microsoft.com/office/drawing/2014/main" id="{0876AB15-D7D7-DFB1-AF34-BD146ED3A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2164" name="Slide Number Placeholder 3">
            <a:extLst>
              <a:ext uri="{FF2B5EF4-FFF2-40B4-BE49-F238E27FC236}">
                <a16:creationId xmlns:a16="http://schemas.microsoft.com/office/drawing/2014/main" id="{AE326D95-98DC-CE98-16A1-67AF299D94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49799BF-B1F3-4FAA-8889-132EC8C4CD04}" type="slidenum">
              <a:rPr lang="sr-Latn-CS" altLang="en-US" sz="1200"/>
              <a:pPr eaLnBrk="1" hangingPunct="1"/>
              <a:t>31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>
            <a:extLst>
              <a:ext uri="{FF2B5EF4-FFF2-40B4-BE49-F238E27FC236}">
                <a16:creationId xmlns:a16="http://schemas.microsoft.com/office/drawing/2014/main" id="{7B6A6C3E-BFD4-4452-E18E-4E469B14939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>
            <a:extLst>
              <a:ext uri="{FF2B5EF4-FFF2-40B4-BE49-F238E27FC236}">
                <a16:creationId xmlns:a16="http://schemas.microsoft.com/office/drawing/2014/main" id="{DAE8AE8A-823B-4948-20E6-78979C5A7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3188" name="Slide Number Placeholder 3">
            <a:extLst>
              <a:ext uri="{FF2B5EF4-FFF2-40B4-BE49-F238E27FC236}">
                <a16:creationId xmlns:a16="http://schemas.microsoft.com/office/drawing/2014/main" id="{C39C236F-9455-C338-ED83-5D3CC02776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EB11513-56DF-43DE-A075-1CB96F934CC9}" type="slidenum">
              <a:rPr lang="sr-Latn-CS" altLang="en-US" sz="1200"/>
              <a:pPr eaLnBrk="1" hangingPunct="1"/>
              <a:t>32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>
            <a:extLst>
              <a:ext uri="{FF2B5EF4-FFF2-40B4-BE49-F238E27FC236}">
                <a16:creationId xmlns:a16="http://schemas.microsoft.com/office/drawing/2014/main" id="{582482F9-F967-670B-A7E4-A0E2C6D4995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>
            <a:extLst>
              <a:ext uri="{FF2B5EF4-FFF2-40B4-BE49-F238E27FC236}">
                <a16:creationId xmlns:a16="http://schemas.microsoft.com/office/drawing/2014/main" id="{9A0FE4BF-8A34-D444-BE22-C15B8BBA1B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4756" name="Slide Number Placeholder 3">
            <a:extLst>
              <a:ext uri="{FF2B5EF4-FFF2-40B4-BE49-F238E27FC236}">
                <a16:creationId xmlns:a16="http://schemas.microsoft.com/office/drawing/2014/main" id="{70CBF48F-492B-4219-B8DF-27BA8C372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018400C-4631-4C8F-B62E-6E5E0D58C6B2}" type="slidenum">
              <a:rPr lang="sr-Latn-CS" altLang="en-US" sz="1200"/>
              <a:pPr eaLnBrk="1" hangingPunct="1"/>
              <a:t>5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>
            <a:extLst>
              <a:ext uri="{FF2B5EF4-FFF2-40B4-BE49-F238E27FC236}">
                <a16:creationId xmlns:a16="http://schemas.microsoft.com/office/drawing/2014/main" id="{191009BF-63C7-28E6-A34A-3B7FEA7A92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>
            <a:extLst>
              <a:ext uri="{FF2B5EF4-FFF2-40B4-BE49-F238E27FC236}">
                <a16:creationId xmlns:a16="http://schemas.microsoft.com/office/drawing/2014/main" id="{83E84813-2FC1-5960-8C61-D858F12B69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4212" name="Slide Number Placeholder 3">
            <a:extLst>
              <a:ext uri="{FF2B5EF4-FFF2-40B4-BE49-F238E27FC236}">
                <a16:creationId xmlns:a16="http://schemas.microsoft.com/office/drawing/2014/main" id="{5ECF398A-BA0F-53FC-1E88-2E021A1EAB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182C75E-C7C3-462B-8E4C-C1F66DF24AC3}" type="slidenum">
              <a:rPr lang="sr-Latn-CS" altLang="en-US" sz="1200"/>
              <a:pPr eaLnBrk="1" hangingPunct="1"/>
              <a:t>33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471374C7-3E81-9260-A6D6-87F2FFCBFB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03983B95-EE7C-7E53-21E6-5DB940CBB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id="{8ADE134E-1813-4D23-F009-0A21788BE8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9C10160-0333-430D-BCC3-D991E9ACA4AE}" type="slidenum">
              <a:rPr lang="sr-Latn-CS" altLang="en-US" sz="1200"/>
              <a:pPr eaLnBrk="1" hangingPunct="1"/>
              <a:t>34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>
            <a:extLst>
              <a:ext uri="{FF2B5EF4-FFF2-40B4-BE49-F238E27FC236}">
                <a16:creationId xmlns:a16="http://schemas.microsoft.com/office/drawing/2014/main" id="{78908A80-34C7-05AA-3015-65A1C9F38C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>
            <a:extLst>
              <a:ext uri="{FF2B5EF4-FFF2-40B4-BE49-F238E27FC236}">
                <a16:creationId xmlns:a16="http://schemas.microsoft.com/office/drawing/2014/main" id="{AA56416D-19B6-70D6-5E3A-D5B7B2017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6260" name="Slide Number Placeholder 3">
            <a:extLst>
              <a:ext uri="{FF2B5EF4-FFF2-40B4-BE49-F238E27FC236}">
                <a16:creationId xmlns:a16="http://schemas.microsoft.com/office/drawing/2014/main" id="{76AB941A-36E9-9383-4160-D44DB2EB98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AA5BB0C-31B5-4159-B231-BE80E028EABB}" type="slidenum">
              <a:rPr lang="sr-Latn-CS" altLang="en-US" sz="1200"/>
              <a:pPr eaLnBrk="1" hangingPunct="1"/>
              <a:t>35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>
            <a:extLst>
              <a:ext uri="{FF2B5EF4-FFF2-40B4-BE49-F238E27FC236}">
                <a16:creationId xmlns:a16="http://schemas.microsoft.com/office/drawing/2014/main" id="{37D92F37-4C14-16C6-24EF-BECF17FA991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>
            <a:extLst>
              <a:ext uri="{FF2B5EF4-FFF2-40B4-BE49-F238E27FC236}">
                <a16:creationId xmlns:a16="http://schemas.microsoft.com/office/drawing/2014/main" id="{F35D1A39-BE12-8BD3-E778-EA4B234158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7284" name="Slide Number Placeholder 3">
            <a:extLst>
              <a:ext uri="{FF2B5EF4-FFF2-40B4-BE49-F238E27FC236}">
                <a16:creationId xmlns:a16="http://schemas.microsoft.com/office/drawing/2014/main" id="{852A5162-A07C-555B-B695-0985654B0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F3D90C8-8A12-44BC-A36A-9C80DE748119}" type="slidenum">
              <a:rPr lang="sr-Latn-CS" altLang="en-US" sz="1200"/>
              <a:pPr eaLnBrk="1" hangingPunct="1"/>
              <a:t>36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>
            <a:extLst>
              <a:ext uri="{FF2B5EF4-FFF2-40B4-BE49-F238E27FC236}">
                <a16:creationId xmlns:a16="http://schemas.microsoft.com/office/drawing/2014/main" id="{DC1DFD3A-09E1-BCD6-53BB-A0FFC0D34B3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>
            <a:extLst>
              <a:ext uri="{FF2B5EF4-FFF2-40B4-BE49-F238E27FC236}">
                <a16:creationId xmlns:a16="http://schemas.microsoft.com/office/drawing/2014/main" id="{CDF04006-1173-40E0-6405-B25A7EC49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8308" name="Slide Number Placeholder 3">
            <a:extLst>
              <a:ext uri="{FF2B5EF4-FFF2-40B4-BE49-F238E27FC236}">
                <a16:creationId xmlns:a16="http://schemas.microsoft.com/office/drawing/2014/main" id="{DE7B0351-C1E2-D60B-131B-2097DCA37E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2238C9B-3F36-458C-9C4C-B2E9C3894853}" type="slidenum">
              <a:rPr lang="sr-Latn-CS" altLang="en-US" sz="1200"/>
              <a:pPr eaLnBrk="1" hangingPunct="1"/>
              <a:t>38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>
            <a:extLst>
              <a:ext uri="{FF2B5EF4-FFF2-40B4-BE49-F238E27FC236}">
                <a16:creationId xmlns:a16="http://schemas.microsoft.com/office/drawing/2014/main" id="{BDE7997A-90B6-4BE0-0521-148BAD16F0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>
            <a:extLst>
              <a:ext uri="{FF2B5EF4-FFF2-40B4-BE49-F238E27FC236}">
                <a16:creationId xmlns:a16="http://schemas.microsoft.com/office/drawing/2014/main" id="{3D1535AE-891F-90A7-5489-BCCC187170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9332" name="Slide Number Placeholder 3">
            <a:extLst>
              <a:ext uri="{FF2B5EF4-FFF2-40B4-BE49-F238E27FC236}">
                <a16:creationId xmlns:a16="http://schemas.microsoft.com/office/drawing/2014/main" id="{835A7223-943B-0D4B-97E9-3C560EDEAD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0829B8-9DA5-4E90-BDA3-A5677A4D08BA}" type="slidenum">
              <a:rPr lang="sr-Latn-CS" altLang="en-US" sz="1200"/>
              <a:pPr eaLnBrk="1" hangingPunct="1"/>
              <a:t>39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>
            <a:extLst>
              <a:ext uri="{FF2B5EF4-FFF2-40B4-BE49-F238E27FC236}">
                <a16:creationId xmlns:a16="http://schemas.microsoft.com/office/drawing/2014/main" id="{DAAF71F5-BF33-72B1-E052-6F47970D47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>
            <a:extLst>
              <a:ext uri="{FF2B5EF4-FFF2-40B4-BE49-F238E27FC236}">
                <a16:creationId xmlns:a16="http://schemas.microsoft.com/office/drawing/2014/main" id="{4A942AF7-2952-A42B-858F-CF693A3F13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0356" name="Slide Number Placeholder 3">
            <a:extLst>
              <a:ext uri="{FF2B5EF4-FFF2-40B4-BE49-F238E27FC236}">
                <a16:creationId xmlns:a16="http://schemas.microsoft.com/office/drawing/2014/main" id="{35CEDD54-61E5-C56F-82D9-3457688ECC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8E79F5-D4E2-4411-BFBE-E9422027644C}" type="slidenum">
              <a:rPr lang="sr-Latn-CS" altLang="en-US" sz="1200"/>
              <a:pPr eaLnBrk="1" hangingPunct="1"/>
              <a:t>41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>
            <a:extLst>
              <a:ext uri="{FF2B5EF4-FFF2-40B4-BE49-F238E27FC236}">
                <a16:creationId xmlns:a16="http://schemas.microsoft.com/office/drawing/2014/main" id="{83F26675-8F24-BA6F-AEB7-1215DAE3E3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>
            <a:extLst>
              <a:ext uri="{FF2B5EF4-FFF2-40B4-BE49-F238E27FC236}">
                <a16:creationId xmlns:a16="http://schemas.microsoft.com/office/drawing/2014/main" id="{070E9F02-B052-8A3F-6E3F-AF3255A86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1380" name="Slide Number Placeholder 3">
            <a:extLst>
              <a:ext uri="{FF2B5EF4-FFF2-40B4-BE49-F238E27FC236}">
                <a16:creationId xmlns:a16="http://schemas.microsoft.com/office/drawing/2014/main" id="{63681DD1-8E88-DC76-4821-31A720BDF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A364C83-83D6-4638-903F-3C1A42C298E4}" type="slidenum">
              <a:rPr lang="sr-Latn-CS" altLang="en-US" sz="1200"/>
              <a:pPr eaLnBrk="1" hangingPunct="1"/>
              <a:t>42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>
            <a:extLst>
              <a:ext uri="{FF2B5EF4-FFF2-40B4-BE49-F238E27FC236}">
                <a16:creationId xmlns:a16="http://schemas.microsoft.com/office/drawing/2014/main" id="{B7482429-D554-F6D4-D41E-7E5F77DFB6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>
            <a:extLst>
              <a:ext uri="{FF2B5EF4-FFF2-40B4-BE49-F238E27FC236}">
                <a16:creationId xmlns:a16="http://schemas.microsoft.com/office/drawing/2014/main" id="{2AF15E46-5A0A-BF51-DB8D-ABDF262139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04" name="Slide Number Placeholder 3">
            <a:extLst>
              <a:ext uri="{FF2B5EF4-FFF2-40B4-BE49-F238E27FC236}">
                <a16:creationId xmlns:a16="http://schemas.microsoft.com/office/drawing/2014/main" id="{6F3768B4-87A7-DB2A-2158-1B2FFF933D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D687FFE-3183-4959-846A-DF20E97B098E}" type="slidenum">
              <a:rPr lang="sr-Latn-CS" altLang="en-US" sz="1200"/>
              <a:pPr eaLnBrk="1" hangingPunct="1"/>
              <a:t>43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>
            <a:extLst>
              <a:ext uri="{FF2B5EF4-FFF2-40B4-BE49-F238E27FC236}">
                <a16:creationId xmlns:a16="http://schemas.microsoft.com/office/drawing/2014/main" id="{4F675526-001C-995F-B2D3-E26A9AB5471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>
            <a:extLst>
              <a:ext uri="{FF2B5EF4-FFF2-40B4-BE49-F238E27FC236}">
                <a16:creationId xmlns:a16="http://schemas.microsoft.com/office/drawing/2014/main" id="{C6CDE2CD-4FE7-3278-48E6-2517EC0100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3428" name="Slide Number Placeholder 3">
            <a:extLst>
              <a:ext uri="{FF2B5EF4-FFF2-40B4-BE49-F238E27FC236}">
                <a16:creationId xmlns:a16="http://schemas.microsoft.com/office/drawing/2014/main" id="{28C17DFA-51F2-BC00-8422-B471612760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DD53931-A333-4CDF-97D9-18636F74E7F2}" type="slidenum">
              <a:rPr lang="sr-Latn-CS" altLang="en-US" sz="1200"/>
              <a:pPr eaLnBrk="1" hangingPunct="1"/>
              <a:t>44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7B1BDCEE-1CB0-5CBE-6129-DECC2B87F12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C549A499-32CF-C3E4-B48D-2DCD49EB4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0D681B4C-C2CE-95D9-B1D9-F15A803F8E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300ADC8-4961-4576-902A-ED0CB09C7504}" type="slidenum">
              <a:rPr lang="sr-Latn-CS" altLang="en-US" sz="1200"/>
              <a:pPr eaLnBrk="1" hangingPunct="1"/>
              <a:t>6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>
            <a:extLst>
              <a:ext uri="{FF2B5EF4-FFF2-40B4-BE49-F238E27FC236}">
                <a16:creationId xmlns:a16="http://schemas.microsoft.com/office/drawing/2014/main" id="{99C4A94E-9957-9253-8DC5-450FA4AA7D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>
            <a:extLst>
              <a:ext uri="{FF2B5EF4-FFF2-40B4-BE49-F238E27FC236}">
                <a16:creationId xmlns:a16="http://schemas.microsoft.com/office/drawing/2014/main" id="{920E769F-C406-A4D5-7B95-9148066AC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4452" name="Slide Number Placeholder 3">
            <a:extLst>
              <a:ext uri="{FF2B5EF4-FFF2-40B4-BE49-F238E27FC236}">
                <a16:creationId xmlns:a16="http://schemas.microsoft.com/office/drawing/2014/main" id="{0EAB6723-2C69-CBA0-53A8-3338FBB6E9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8A7D453-A9A4-4B68-A16D-DACC353328D8}" type="slidenum">
              <a:rPr lang="sr-Latn-CS" altLang="en-US" sz="1200"/>
              <a:pPr eaLnBrk="1" hangingPunct="1"/>
              <a:t>45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>
            <a:extLst>
              <a:ext uri="{FF2B5EF4-FFF2-40B4-BE49-F238E27FC236}">
                <a16:creationId xmlns:a16="http://schemas.microsoft.com/office/drawing/2014/main" id="{3146D836-B49C-EA8F-3268-FE4177C211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>
            <a:extLst>
              <a:ext uri="{FF2B5EF4-FFF2-40B4-BE49-F238E27FC236}">
                <a16:creationId xmlns:a16="http://schemas.microsoft.com/office/drawing/2014/main" id="{9CF15DEC-ED19-964A-B4BC-7F5E8CC5A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5476" name="Slide Number Placeholder 3">
            <a:extLst>
              <a:ext uri="{FF2B5EF4-FFF2-40B4-BE49-F238E27FC236}">
                <a16:creationId xmlns:a16="http://schemas.microsoft.com/office/drawing/2014/main" id="{F0D63B36-DE3B-738F-6CE8-5018C7CB45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E0A8316-928F-4384-9333-1D6CBBBCE6A6}" type="slidenum">
              <a:rPr lang="sr-Latn-CS" altLang="en-US" sz="1200"/>
              <a:pPr eaLnBrk="1" hangingPunct="1"/>
              <a:t>46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>
            <a:extLst>
              <a:ext uri="{FF2B5EF4-FFF2-40B4-BE49-F238E27FC236}">
                <a16:creationId xmlns:a16="http://schemas.microsoft.com/office/drawing/2014/main" id="{3219F2ED-3087-8B88-6826-0E6B824A80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>
            <a:extLst>
              <a:ext uri="{FF2B5EF4-FFF2-40B4-BE49-F238E27FC236}">
                <a16:creationId xmlns:a16="http://schemas.microsoft.com/office/drawing/2014/main" id="{0545ACD4-9973-7844-5EA6-54158B69FD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6500" name="Slide Number Placeholder 3">
            <a:extLst>
              <a:ext uri="{FF2B5EF4-FFF2-40B4-BE49-F238E27FC236}">
                <a16:creationId xmlns:a16="http://schemas.microsoft.com/office/drawing/2014/main" id="{313021CF-05D0-6235-7A6B-85BEC6CEB9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5BFC223-81C8-471F-80C7-E64A77492E20}" type="slidenum">
              <a:rPr lang="sr-Latn-CS" altLang="en-US" sz="1200"/>
              <a:pPr eaLnBrk="1" hangingPunct="1"/>
              <a:t>47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>
            <a:extLst>
              <a:ext uri="{FF2B5EF4-FFF2-40B4-BE49-F238E27FC236}">
                <a16:creationId xmlns:a16="http://schemas.microsoft.com/office/drawing/2014/main" id="{E844A02C-0501-05F8-B5A0-2A37B4485F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>
            <a:extLst>
              <a:ext uri="{FF2B5EF4-FFF2-40B4-BE49-F238E27FC236}">
                <a16:creationId xmlns:a16="http://schemas.microsoft.com/office/drawing/2014/main" id="{B47CCA71-826C-916D-F610-9400DFAEC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7524" name="Slide Number Placeholder 3">
            <a:extLst>
              <a:ext uri="{FF2B5EF4-FFF2-40B4-BE49-F238E27FC236}">
                <a16:creationId xmlns:a16="http://schemas.microsoft.com/office/drawing/2014/main" id="{48E51F1A-CB75-5F35-DC38-45B7B10D74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8F0FCF9-BE7B-4E17-A2CD-83E0FEE5610C}" type="slidenum">
              <a:rPr lang="sr-Latn-CS" altLang="en-US" sz="1200"/>
              <a:pPr eaLnBrk="1" hangingPunct="1"/>
              <a:t>48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>
            <a:extLst>
              <a:ext uri="{FF2B5EF4-FFF2-40B4-BE49-F238E27FC236}">
                <a16:creationId xmlns:a16="http://schemas.microsoft.com/office/drawing/2014/main" id="{7FD7B97E-B15D-EE7A-C83D-09F85AC1E4A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>
            <a:extLst>
              <a:ext uri="{FF2B5EF4-FFF2-40B4-BE49-F238E27FC236}">
                <a16:creationId xmlns:a16="http://schemas.microsoft.com/office/drawing/2014/main" id="{9E300EDB-A86F-8570-23F6-D2C4C546E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8548" name="Slide Number Placeholder 3">
            <a:extLst>
              <a:ext uri="{FF2B5EF4-FFF2-40B4-BE49-F238E27FC236}">
                <a16:creationId xmlns:a16="http://schemas.microsoft.com/office/drawing/2014/main" id="{88136445-E188-D0D4-8080-BDE0A8DE19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1B1A708-B6F1-4948-BAD9-9B29E8B7D0C8}" type="slidenum">
              <a:rPr lang="sr-Latn-CS" altLang="en-US" sz="1200"/>
              <a:pPr eaLnBrk="1" hangingPunct="1"/>
              <a:t>49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>
            <a:extLst>
              <a:ext uri="{FF2B5EF4-FFF2-40B4-BE49-F238E27FC236}">
                <a16:creationId xmlns:a16="http://schemas.microsoft.com/office/drawing/2014/main" id="{FF084352-01E7-9333-8E31-6202D9CD56B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>
            <a:extLst>
              <a:ext uri="{FF2B5EF4-FFF2-40B4-BE49-F238E27FC236}">
                <a16:creationId xmlns:a16="http://schemas.microsoft.com/office/drawing/2014/main" id="{4C64F799-C54B-AE9C-1465-69EA57EF8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9572" name="Slide Number Placeholder 3">
            <a:extLst>
              <a:ext uri="{FF2B5EF4-FFF2-40B4-BE49-F238E27FC236}">
                <a16:creationId xmlns:a16="http://schemas.microsoft.com/office/drawing/2014/main" id="{0E6736C8-B25A-A167-1A5D-C71A313D5A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4584DA-41AF-4C65-BB41-522CBD54A2A7}" type="slidenum">
              <a:rPr lang="sr-Latn-CS" altLang="en-US" sz="1200"/>
              <a:pPr eaLnBrk="1" hangingPunct="1"/>
              <a:t>50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>
            <a:extLst>
              <a:ext uri="{FF2B5EF4-FFF2-40B4-BE49-F238E27FC236}">
                <a16:creationId xmlns:a16="http://schemas.microsoft.com/office/drawing/2014/main" id="{C2F111F2-D2B8-B9FC-B8DE-7C9FFC9561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>
            <a:extLst>
              <a:ext uri="{FF2B5EF4-FFF2-40B4-BE49-F238E27FC236}">
                <a16:creationId xmlns:a16="http://schemas.microsoft.com/office/drawing/2014/main" id="{1B36AD27-8BFE-613E-5EE6-B526E9CC71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0596" name="Slide Number Placeholder 3">
            <a:extLst>
              <a:ext uri="{FF2B5EF4-FFF2-40B4-BE49-F238E27FC236}">
                <a16:creationId xmlns:a16="http://schemas.microsoft.com/office/drawing/2014/main" id="{2623CE40-5160-F849-072F-A5BD0B6CDE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A71701A-95CB-42C0-A3EC-E709F4D27D27}" type="slidenum">
              <a:rPr lang="sr-Latn-CS" altLang="en-US" sz="1200"/>
              <a:pPr eaLnBrk="1" hangingPunct="1"/>
              <a:t>51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>
            <a:extLst>
              <a:ext uri="{FF2B5EF4-FFF2-40B4-BE49-F238E27FC236}">
                <a16:creationId xmlns:a16="http://schemas.microsoft.com/office/drawing/2014/main" id="{08963A20-36E6-BC2B-C1F5-48A55B0653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>
            <a:extLst>
              <a:ext uri="{FF2B5EF4-FFF2-40B4-BE49-F238E27FC236}">
                <a16:creationId xmlns:a16="http://schemas.microsoft.com/office/drawing/2014/main" id="{911C8B93-7414-4E3B-D0B4-461F21A332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1620" name="Slide Number Placeholder 3">
            <a:extLst>
              <a:ext uri="{FF2B5EF4-FFF2-40B4-BE49-F238E27FC236}">
                <a16:creationId xmlns:a16="http://schemas.microsoft.com/office/drawing/2014/main" id="{7D9307C9-F19C-D460-0D5D-32DA9A52EB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BB8E653-275F-4029-9087-19D73E978E2C}" type="slidenum">
              <a:rPr lang="sr-Latn-CS" altLang="en-US" sz="1200"/>
              <a:pPr eaLnBrk="1" hangingPunct="1"/>
              <a:t>52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>
            <a:extLst>
              <a:ext uri="{FF2B5EF4-FFF2-40B4-BE49-F238E27FC236}">
                <a16:creationId xmlns:a16="http://schemas.microsoft.com/office/drawing/2014/main" id="{698213F7-15F6-4D1B-4FD8-912D9BF211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>
            <a:extLst>
              <a:ext uri="{FF2B5EF4-FFF2-40B4-BE49-F238E27FC236}">
                <a16:creationId xmlns:a16="http://schemas.microsoft.com/office/drawing/2014/main" id="{F73D8632-5053-F936-6EC3-34A64FBD0B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44" name="Slide Number Placeholder 3">
            <a:extLst>
              <a:ext uri="{FF2B5EF4-FFF2-40B4-BE49-F238E27FC236}">
                <a16:creationId xmlns:a16="http://schemas.microsoft.com/office/drawing/2014/main" id="{9E72433E-AB9B-C998-DE7D-3A5A309271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D1138A0-112C-4D24-9CDC-FB30A9DFCCC2}" type="slidenum">
              <a:rPr lang="sr-Latn-CS" altLang="en-US" sz="1200"/>
              <a:pPr eaLnBrk="1" hangingPunct="1"/>
              <a:t>53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>
            <a:extLst>
              <a:ext uri="{FF2B5EF4-FFF2-40B4-BE49-F238E27FC236}">
                <a16:creationId xmlns:a16="http://schemas.microsoft.com/office/drawing/2014/main" id="{ED8A6793-8F65-AF66-1440-09B3D1A4F9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>
            <a:extLst>
              <a:ext uri="{FF2B5EF4-FFF2-40B4-BE49-F238E27FC236}">
                <a16:creationId xmlns:a16="http://schemas.microsoft.com/office/drawing/2014/main" id="{54D1FDBA-8767-B89B-15F5-7A26E2880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3668" name="Slide Number Placeholder 3">
            <a:extLst>
              <a:ext uri="{FF2B5EF4-FFF2-40B4-BE49-F238E27FC236}">
                <a16:creationId xmlns:a16="http://schemas.microsoft.com/office/drawing/2014/main" id="{48DE302A-286D-4884-1A2E-9A7750F405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11B6F0-F6C5-46CE-AE65-54A115CC8788}" type="slidenum">
              <a:rPr lang="sr-Latn-CS" altLang="en-US" sz="1200"/>
              <a:pPr eaLnBrk="1" hangingPunct="1"/>
              <a:t>54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>
            <a:extLst>
              <a:ext uri="{FF2B5EF4-FFF2-40B4-BE49-F238E27FC236}">
                <a16:creationId xmlns:a16="http://schemas.microsoft.com/office/drawing/2014/main" id="{CCBD7A7A-79CB-528C-F1B4-927F9B1E5C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>
            <a:extLst>
              <a:ext uri="{FF2B5EF4-FFF2-40B4-BE49-F238E27FC236}">
                <a16:creationId xmlns:a16="http://schemas.microsoft.com/office/drawing/2014/main" id="{2F590B24-0DEA-BF3E-8E6A-ECD27A83F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F2FB44C0-7614-0FED-FEAC-DCC4075290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751A752-288E-4F3F-8382-8EB787D0CBE4}" type="slidenum">
              <a:rPr lang="sr-Latn-CS" altLang="en-US" sz="1200"/>
              <a:pPr eaLnBrk="1" hangingPunct="1"/>
              <a:t>7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>
            <a:extLst>
              <a:ext uri="{FF2B5EF4-FFF2-40B4-BE49-F238E27FC236}">
                <a16:creationId xmlns:a16="http://schemas.microsoft.com/office/drawing/2014/main" id="{3A4BF175-689A-1C02-BE24-8C9B08B9CF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>
            <a:extLst>
              <a:ext uri="{FF2B5EF4-FFF2-40B4-BE49-F238E27FC236}">
                <a16:creationId xmlns:a16="http://schemas.microsoft.com/office/drawing/2014/main" id="{E34F00BC-E48D-BA80-3900-C94B40423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4692" name="Slide Number Placeholder 3">
            <a:extLst>
              <a:ext uri="{FF2B5EF4-FFF2-40B4-BE49-F238E27FC236}">
                <a16:creationId xmlns:a16="http://schemas.microsoft.com/office/drawing/2014/main" id="{58170CE6-65F5-6A13-493C-56DB77FDB7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E243003-7EA2-4821-B01F-49A812CB4590}" type="slidenum">
              <a:rPr lang="sr-Latn-CS" altLang="en-US" sz="1200"/>
              <a:pPr eaLnBrk="1" hangingPunct="1"/>
              <a:t>55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>
            <a:extLst>
              <a:ext uri="{FF2B5EF4-FFF2-40B4-BE49-F238E27FC236}">
                <a16:creationId xmlns:a16="http://schemas.microsoft.com/office/drawing/2014/main" id="{E4200ED9-48FC-FE41-482E-E57C8F23D7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Notes Placeholder 2">
            <a:extLst>
              <a:ext uri="{FF2B5EF4-FFF2-40B4-BE49-F238E27FC236}">
                <a16:creationId xmlns:a16="http://schemas.microsoft.com/office/drawing/2014/main" id="{25609C2D-444F-D0C8-EA17-B85355985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5716" name="Slide Number Placeholder 3">
            <a:extLst>
              <a:ext uri="{FF2B5EF4-FFF2-40B4-BE49-F238E27FC236}">
                <a16:creationId xmlns:a16="http://schemas.microsoft.com/office/drawing/2014/main" id="{AF37C155-8EB8-E09E-CADB-0D6FBA7769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6A1B68D-6CA1-40C9-8465-C7F40C488D3E}" type="slidenum">
              <a:rPr lang="sr-Latn-CS" altLang="en-US" sz="1200"/>
              <a:pPr eaLnBrk="1" hangingPunct="1"/>
              <a:t>56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>
            <a:extLst>
              <a:ext uri="{FF2B5EF4-FFF2-40B4-BE49-F238E27FC236}">
                <a16:creationId xmlns:a16="http://schemas.microsoft.com/office/drawing/2014/main" id="{65D0C580-BCE1-508E-B92C-D58A77FB9A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>
            <a:extLst>
              <a:ext uri="{FF2B5EF4-FFF2-40B4-BE49-F238E27FC236}">
                <a16:creationId xmlns:a16="http://schemas.microsoft.com/office/drawing/2014/main" id="{5DAEAEE6-206B-A41F-DABD-3D56773AC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6740" name="Slide Number Placeholder 3">
            <a:extLst>
              <a:ext uri="{FF2B5EF4-FFF2-40B4-BE49-F238E27FC236}">
                <a16:creationId xmlns:a16="http://schemas.microsoft.com/office/drawing/2014/main" id="{DE3A0E55-F98D-0A83-40DE-CB43A4A189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ED69B07-BDD9-409A-ADB7-660F6425153B}" type="slidenum">
              <a:rPr lang="sr-Latn-CS" altLang="en-US" sz="1200"/>
              <a:pPr eaLnBrk="1" hangingPunct="1"/>
              <a:t>57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>
            <a:extLst>
              <a:ext uri="{FF2B5EF4-FFF2-40B4-BE49-F238E27FC236}">
                <a16:creationId xmlns:a16="http://schemas.microsoft.com/office/drawing/2014/main" id="{FD045AD1-2412-EBEE-17DD-2284F77A2AC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Notes Placeholder 2">
            <a:extLst>
              <a:ext uri="{FF2B5EF4-FFF2-40B4-BE49-F238E27FC236}">
                <a16:creationId xmlns:a16="http://schemas.microsoft.com/office/drawing/2014/main" id="{1A448092-2A2C-9662-E85A-6A4254C2CE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7764" name="Slide Number Placeholder 3">
            <a:extLst>
              <a:ext uri="{FF2B5EF4-FFF2-40B4-BE49-F238E27FC236}">
                <a16:creationId xmlns:a16="http://schemas.microsoft.com/office/drawing/2014/main" id="{9AE01DE9-8B94-7928-522A-F6F1A131A0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1ADA71E-B706-4C2F-94BF-8E3CEFB6A611}" type="slidenum">
              <a:rPr lang="sr-Latn-CS" altLang="en-US" sz="1200"/>
              <a:pPr eaLnBrk="1" hangingPunct="1"/>
              <a:t>58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>
            <a:extLst>
              <a:ext uri="{FF2B5EF4-FFF2-40B4-BE49-F238E27FC236}">
                <a16:creationId xmlns:a16="http://schemas.microsoft.com/office/drawing/2014/main" id="{317E1B20-6219-39BB-A76C-012B9061A4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>
            <a:extLst>
              <a:ext uri="{FF2B5EF4-FFF2-40B4-BE49-F238E27FC236}">
                <a16:creationId xmlns:a16="http://schemas.microsoft.com/office/drawing/2014/main" id="{D29F9420-4C4E-99CA-25A2-A7EE3C21EF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8788" name="Slide Number Placeholder 3">
            <a:extLst>
              <a:ext uri="{FF2B5EF4-FFF2-40B4-BE49-F238E27FC236}">
                <a16:creationId xmlns:a16="http://schemas.microsoft.com/office/drawing/2014/main" id="{BDD01658-9707-7636-F992-8147EE043E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7334C77-8EF6-4C64-BDCC-CF5379AA39CD}" type="slidenum">
              <a:rPr lang="sr-Latn-CS" altLang="en-US" sz="1200"/>
              <a:pPr eaLnBrk="1" hangingPunct="1"/>
              <a:t>59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>
            <a:extLst>
              <a:ext uri="{FF2B5EF4-FFF2-40B4-BE49-F238E27FC236}">
                <a16:creationId xmlns:a16="http://schemas.microsoft.com/office/drawing/2014/main" id="{C02BABFE-4F72-ED99-4B74-94415C1BC94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>
            <a:extLst>
              <a:ext uri="{FF2B5EF4-FFF2-40B4-BE49-F238E27FC236}">
                <a16:creationId xmlns:a16="http://schemas.microsoft.com/office/drawing/2014/main" id="{5B8DD413-77CB-294B-23FD-8C84796411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9812" name="Slide Number Placeholder 3">
            <a:extLst>
              <a:ext uri="{FF2B5EF4-FFF2-40B4-BE49-F238E27FC236}">
                <a16:creationId xmlns:a16="http://schemas.microsoft.com/office/drawing/2014/main" id="{C5EE705D-848E-2E8E-59CB-7899BDB22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8E7D536-219F-4AFA-94D8-7024649B97AC}" type="slidenum">
              <a:rPr lang="sr-Latn-CS" altLang="en-US" sz="1200"/>
              <a:pPr eaLnBrk="1" hangingPunct="1"/>
              <a:t>60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>
            <a:extLst>
              <a:ext uri="{FF2B5EF4-FFF2-40B4-BE49-F238E27FC236}">
                <a16:creationId xmlns:a16="http://schemas.microsoft.com/office/drawing/2014/main" id="{640E902F-657C-117E-F2D1-18416F30100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>
            <a:extLst>
              <a:ext uri="{FF2B5EF4-FFF2-40B4-BE49-F238E27FC236}">
                <a16:creationId xmlns:a16="http://schemas.microsoft.com/office/drawing/2014/main" id="{02112B6F-5229-1C09-47F3-2DDC914DCB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0836" name="Slide Number Placeholder 3">
            <a:extLst>
              <a:ext uri="{FF2B5EF4-FFF2-40B4-BE49-F238E27FC236}">
                <a16:creationId xmlns:a16="http://schemas.microsoft.com/office/drawing/2014/main" id="{0109EC5A-A7E5-6DBB-F11A-1403098ED9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9A4BD43-C071-440A-8F4E-42EAB6860A1B}" type="slidenum">
              <a:rPr lang="sr-Latn-CS" altLang="en-US" sz="1200"/>
              <a:pPr eaLnBrk="1" hangingPunct="1"/>
              <a:t>62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>
            <a:extLst>
              <a:ext uri="{FF2B5EF4-FFF2-40B4-BE49-F238E27FC236}">
                <a16:creationId xmlns:a16="http://schemas.microsoft.com/office/drawing/2014/main" id="{F41D8CE9-A8C0-286B-006C-CD03AEB9521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>
            <a:extLst>
              <a:ext uri="{FF2B5EF4-FFF2-40B4-BE49-F238E27FC236}">
                <a16:creationId xmlns:a16="http://schemas.microsoft.com/office/drawing/2014/main" id="{862864F0-98A7-76FD-C0B1-A5FD4DC82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2884" name="Slide Number Placeholder 3">
            <a:extLst>
              <a:ext uri="{FF2B5EF4-FFF2-40B4-BE49-F238E27FC236}">
                <a16:creationId xmlns:a16="http://schemas.microsoft.com/office/drawing/2014/main" id="{D03AD1CD-2394-2FEC-38CE-562472931D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6DD4A92-C804-48E7-9126-147FFDEC4037}" type="slidenum">
              <a:rPr lang="sr-Latn-CS" altLang="en-US" sz="1200"/>
              <a:pPr eaLnBrk="1" hangingPunct="1"/>
              <a:t>63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>
            <a:extLst>
              <a:ext uri="{FF2B5EF4-FFF2-40B4-BE49-F238E27FC236}">
                <a16:creationId xmlns:a16="http://schemas.microsoft.com/office/drawing/2014/main" id="{1A83D822-9929-6596-DF33-282F2FB012C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>
            <a:extLst>
              <a:ext uri="{FF2B5EF4-FFF2-40B4-BE49-F238E27FC236}">
                <a16:creationId xmlns:a16="http://schemas.microsoft.com/office/drawing/2014/main" id="{7D5ED545-5EFD-F0D7-2499-B5491512C3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3908" name="Slide Number Placeholder 3">
            <a:extLst>
              <a:ext uri="{FF2B5EF4-FFF2-40B4-BE49-F238E27FC236}">
                <a16:creationId xmlns:a16="http://schemas.microsoft.com/office/drawing/2014/main" id="{8E734B11-E342-CD27-DBD5-BBFF97A98F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D4E5101-9E1C-4E3C-95B6-0482FA272810}" type="slidenum">
              <a:rPr lang="sr-Latn-CS" altLang="en-US" sz="1200"/>
              <a:pPr eaLnBrk="1" hangingPunct="1"/>
              <a:t>64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>
            <a:extLst>
              <a:ext uri="{FF2B5EF4-FFF2-40B4-BE49-F238E27FC236}">
                <a16:creationId xmlns:a16="http://schemas.microsoft.com/office/drawing/2014/main" id="{F76F76D5-9D78-EDCA-9B5F-28BB6229399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>
            <a:extLst>
              <a:ext uri="{FF2B5EF4-FFF2-40B4-BE49-F238E27FC236}">
                <a16:creationId xmlns:a16="http://schemas.microsoft.com/office/drawing/2014/main" id="{5AFD15ED-3EF6-5290-EEA9-1FDCBCE9D3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4932" name="Slide Number Placeholder 3">
            <a:extLst>
              <a:ext uri="{FF2B5EF4-FFF2-40B4-BE49-F238E27FC236}">
                <a16:creationId xmlns:a16="http://schemas.microsoft.com/office/drawing/2014/main" id="{8AE7DB96-55CA-8514-2EB2-4308114180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A6B0622-153C-4E07-B073-537C9681F484}" type="slidenum">
              <a:rPr lang="sr-Latn-CS" altLang="en-US" sz="1200"/>
              <a:pPr eaLnBrk="1" hangingPunct="1"/>
              <a:t>65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6A5D1D57-8436-533C-7BE3-DEE3545AD0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9264DFB9-19F5-EE11-3D4B-771A55DCC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F2D57D9A-9773-B1CF-C981-892FE27196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EDFC1D5-6153-4953-8D72-DF9C5C477086}" type="slidenum">
              <a:rPr lang="sr-Latn-CS" altLang="en-US" sz="1200"/>
              <a:pPr eaLnBrk="1" hangingPunct="1"/>
              <a:t>9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>
            <a:extLst>
              <a:ext uri="{FF2B5EF4-FFF2-40B4-BE49-F238E27FC236}">
                <a16:creationId xmlns:a16="http://schemas.microsoft.com/office/drawing/2014/main" id="{418882CB-FED2-9DCB-1DAB-9838817A2E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>
            <a:extLst>
              <a:ext uri="{FF2B5EF4-FFF2-40B4-BE49-F238E27FC236}">
                <a16:creationId xmlns:a16="http://schemas.microsoft.com/office/drawing/2014/main" id="{859CE975-2D89-78FD-85BC-35850F503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5956" name="Slide Number Placeholder 3">
            <a:extLst>
              <a:ext uri="{FF2B5EF4-FFF2-40B4-BE49-F238E27FC236}">
                <a16:creationId xmlns:a16="http://schemas.microsoft.com/office/drawing/2014/main" id="{0BA5484E-3312-0695-A6EB-FBB3BF18AF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A917C1-49E8-4F3D-879F-158CD6899147}" type="slidenum">
              <a:rPr lang="sr-Latn-CS" altLang="en-US" sz="1200"/>
              <a:pPr eaLnBrk="1" hangingPunct="1"/>
              <a:t>66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>
            <a:extLst>
              <a:ext uri="{FF2B5EF4-FFF2-40B4-BE49-F238E27FC236}">
                <a16:creationId xmlns:a16="http://schemas.microsoft.com/office/drawing/2014/main" id="{3026D0A9-1416-C495-F1A4-C9DA3DF16A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>
            <a:extLst>
              <a:ext uri="{FF2B5EF4-FFF2-40B4-BE49-F238E27FC236}">
                <a16:creationId xmlns:a16="http://schemas.microsoft.com/office/drawing/2014/main" id="{E38F79E8-3099-2B72-7915-C616A65292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6980" name="Slide Number Placeholder 3">
            <a:extLst>
              <a:ext uri="{FF2B5EF4-FFF2-40B4-BE49-F238E27FC236}">
                <a16:creationId xmlns:a16="http://schemas.microsoft.com/office/drawing/2014/main" id="{24EE68B5-9E87-7A57-738A-D8A0E6B77C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7F2B6FD-8868-4411-85BA-DB797C08AB4B}" type="slidenum">
              <a:rPr lang="sr-Latn-CS" altLang="en-US" sz="1200"/>
              <a:pPr eaLnBrk="1" hangingPunct="1"/>
              <a:t>67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>
            <a:extLst>
              <a:ext uri="{FF2B5EF4-FFF2-40B4-BE49-F238E27FC236}">
                <a16:creationId xmlns:a16="http://schemas.microsoft.com/office/drawing/2014/main" id="{207EE020-F0A4-8BEE-17FB-E02881B9D4C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>
            <a:extLst>
              <a:ext uri="{FF2B5EF4-FFF2-40B4-BE49-F238E27FC236}">
                <a16:creationId xmlns:a16="http://schemas.microsoft.com/office/drawing/2014/main" id="{4CC228B1-B844-4DBF-B88A-B26908C16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8004" name="Slide Number Placeholder 3">
            <a:extLst>
              <a:ext uri="{FF2B5EF4-FFF2-40B4-BE49-F238E27FC236}">
                <a16:creationId xmlns:a16="http://schemas.microsoft.com/office/drawing/2014/main" id="{6E63B37F-DCE8-314D-50EF-0C5DBCB675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6C4CF93-84C3-4A2A-8823-784090DB4DCB}" type="slidenum">
              <a:rPr lang="sr-Latn-CS" altLang="en-US" sz="1200"/>
              <a:pPr eaLnBrk="1" hangingPunct="1"/>
              <a:t>68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>
            <a:extLst>
              <a:ext uri="{FF2B5EF4-FFF2-40B4-BE49-F238E27FC236}">
                <a16:creationId xmlns:a16="http://schemas.microsoft.com/office/drawing/2014/main" id="{C288FC07-63CD-EFB5-43B7-180B12AC4D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>
            <a:extLst>
              <a:ext uri="{FF2B5EF4-FFF2-40B4-BE49-F238E27FC236}">
                <a16:creationId xmlns:a16="http://schemas.microsoft.com/office/drawing/2014/main" id="{CC94583E-D128-4328-3039-4FA8097FD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9028" name="Slide Number Placeholder 3">
            <a:extLst>
              <a:ext uri="{FF2B5EF4-FFF2-40B4-BE49-F238E27FC236}">
                <a16:creationId xmlns:a16="http://schemas.microsoft.com/office/drawing/2014/main" id="{9D62DFCE-CAE0-FE53-FE35-715B80E5BE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F11421D-0171-4B0B-A34B-F70327A6DE8B}" type="slidenum">
              <a:rPr lang="sr-Latn-CS" altLang="en-US" sz="1200"/>
              <a:pPr eaLnBrk="1" hangingPunct="1"/>
              <a:t>69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>
            <a:extLst>
              <a:ext uri="{FF2B5EF4-FFF2-40B4-BE49-F238E27FC236}">
                <a16:creationId xmlns:a16="http://schemas.microsoft.com/office/drawing/2014/main" id="{169E04FC-D1BF-9AB0-01AC-9385AB676CA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>
            <a:extLst>
              <a:ext uri="{FF2B5EF4-FFF2-40B4-BE49-F238E27FC236}">
                <a16:creationId xmlns:a16="http://schemas.microsoft.com/office/drawing/2014/main" id="{DA82ABC1-C701-5683-8BE1-F8E2B0E85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0052" name="Slide Number Placeholder 3">
            <a:extLst>
              <a:ext uri="{FF2B5EF4-FFF2-40B4-BE49-F238E27FC236}">
                <a16:creationId xmlns:a16="http://schemas.microsoft.com/office/drawing/2014/main" id="{6F15AA1B-BBCA-EABD-F534-EA9DB180EC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D01996C-711C-4850-9097-9D6B50D7F1BD}" type="slidenum">
              <a:rPr lang="sr-Latn-CS" altLang="en-US" sz="1200"/>
              <a:pPr eaLnBrk="1" hangingPunct="1"/>
              <a:t>70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>
            <a:extLst>
              <a:ext uri="{FF2B5EF4-FFF2-40B4-BE49-F238E27FC236}">
                <a16:creationId xmlns:a16="http://schemas.microsoft.com/office/drawing/2014/main" id="{E046D209-FDE8-6543-17FB-DB4C9C03B9C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>
            <a:extLst>
              <a:ext uri="{FF2B5EF4-FFF2-40B4-BE49-F238E27FC236}">
                <a16:creationId xmlns:a16="http://schemas.microsoft.com/office/drawing/2014/main" id="{F4169AC2-24F9-8DA0-4363-D26E3A0CD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76" name="Slide Number Placeholder 3">
            <a:extLst>
              <a:ext uri="{FF2B5EF4-FFF2-40B4-BE49-F238E27FC236}">
                <a16:creationId xmlns:a16="http://schemas.microsoft.com/office/drawing/2014/main" id="{6B209DA3-4674-CECF-E132-01A07ACEB5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2E0CDCA-91B9-46A8-ACB5-EBA984BBE57B}" type="slidenum">
              <a:rPr lang="sr-Latn-CS" altLang="en-US" sz="1200"/>
              <a:pPr eaLnBrk="1" hangingPunct="1"/>
              <a:t>71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>
            <a:extLst>
              <a:ext uri="{FF2B5EF4-FFF2-40B4-BE49-F238E27FC236}">
                <a16:creationId xmlns:a16="http://schemas.microsoft.com/office/drawing/2014/main" id="{2741CEAE-7D71-4679-3DB1-A9D1175E661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>
            <a:extLst>
              <a:ext uri="{FF2B5EF4-FFF2-40B4-BE49-F238E27FC236}">
                <a16:creationId xmlns:a16="http://schemas.microsoft.com/office/drawing/2014/main" id="{0CC637C7-5872-A7F1-225A-C9C94DB85B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2100" name="Slide Number Placeholder 3">
            <a:extLst>
              <a:ext uri="{FF2B5EF4-FFF2-40B4-BE49-F238E27FC236}">
                <a16:creationId xmlns:a16="http://schemas.microsoft.com/office/drawing/2014/main" id="{FBADC5F7-21DC-2580-340F-1600701226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1E95A22-C693-4123-94C2-B7CEECD963C5}" type="slidenum">
              <a:rPr lang="sr-Latn-CS" altLang="en-US" sz="1200"/>
              <a:pPr eaLnBrk="1" hangingPunct="1"/>
              <a:t>72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>
            <a:extLst>
              <a:ext uri="{FF2B5EF4-FFF2-40B4-BE49-F238E27FC236}">
                <a16:creationId xmlns:a16="http://schemas.microsoft.com/office/drawing/2014/main" id="{D54284BD-B3E8-4447-A078-EB9E61CFED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>
            <a:extLst>
              <a:ext uri="{FF2B5EF4-FFF2-40B4-BE49-F238E27FC236}">
                <a16:creationId xmlns:a16="http://schemas.microsoft.com/office/drawing/2014/main" id="{01AB8D3A-1136-3B24-45F6-4C619F1F1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3124" name="Slide Number Placeholder 3">
            <a:extLst>
              <a:ext uri="{FF2B5EF4-FFF2-40B4-BE49-F238E27FC236}">
                <a16:creationId xmlns:a16="http://schemas.microsoft.com/office/drawing/2014/main" id="{37103840-D279-3E0C-E096-06217E17AB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DBFC68D-FB11-444B-B992-20B10199A1DB}" type="slidenum">
              <a:rPr lang="sr-Latn-CS" altLang="en-US" sz="1200"/>
              <a:pPr eaLnBrk="1" hangingPunct="1"/>
              <a:t>73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>
            <a:extLst>
              <a:ext uri="{FF2B5EF4-FFF2-40B4-BE49-F238E27FC236}">
                <a16:creationId xmlns:a16="http://schemas.microsoft.com/office/drawing/2014/main" id="{6D583D26-071C-8247-7FE9-4981D48B78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Notes Placeholder 2">
            <a:extLst>
              <a:ext uri="{FF2B5EF4-FFF2-40B4-BE49-F238E27FC236}">
                <a16:creationId xmlns:a16="http://schemas.microsoft.com/office/drawing/2014/main" id="{0F5F3E8C-A92C-E564-5601-36535CEE43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4148" name="Slide Number Placeholder 3">
            <a:extLst>
              <a:ext uri="{FF2B5EF4-FFF2-40B4-BE49-F238E27FC236}">
                <a16:creationId xmlns:a16="http://schemas.microsoft.com/office/drawing/2014/main" id="{A389AE49-A922-7D77-04AD-F9008E9B3B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7BE7855-2999-43D8-A2CF-90B337A71A67}" type="slidenum">
              <a:rPr lang="sr-Latn-CS" altLang="en-US" sz="1200"/>
              <a:pPr eaLnBrk="1" hangingPunct="1"/>
              <a:t>74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>
            <a:extLst>
              <a:ext uri="{FF2B5EF4-FFF2-40B4-BE49-F238E27FC236}">
                <a16:creationId xmlns:a16="http://schemas.microsoft.com/office/drawing/2014/main" id="{AA71B3D9-B228-E823-8199-6FA77F11B24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>
            <a:extLst>
              <a:ext uri="{FF2B5EF4-FFF2-40B4-BE49-F238E27FC236}">
                <a16:creationId xmlns:a16="http://schemas.microsoft.com/office/drawing/2014/main" id="{88AF674C-8BFF-7696-2A7C-E2F270106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5172" name="Slide Number Placeholder 3">
            <a:extLst>
              <a:ext uri="{FF2B5EF4-FFF2-40B4-BE49-F238E27FC236}">
                <a16:creationId xmlns:a16="http://schemas.microsoft.com/office/drawing/2014/main" id="{E751F2A7-09E3-9E97-408E-80E6BD391A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BCB4CC6-D938-48B7-8B49-2D7D29614C19}" type="slidenum">
              <a:rPr lang="sr-Latn-CS" altLang="en-US" sz="1200"/>
              <a:pPr eaLnBrk="1" hangingPunct="1"/>
              <a:t>75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D922615F-E178-4754-8148-2D998572C86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AA4C4E92-75B7-CBD9-4D79-4F57130D3B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AD4D1637-917C-240B-CE61-DB320F235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3B69569-6D63-4344-80CD-DD5B49F12445}" type="slidenum">
              <a:rPr lang="sr-Latn-CS" altLang="en-US" sz="1200"/>
              <a:pPr eaLnBrk="1" hangingPunct="1"/>
              <a:t>10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>
            <a:extLst>
              <a:ext uri="{FF2B5EF4-FFF2-40B4-BE49-F238E27FC236}">
                <a16:creationId xmlns:a16="http://schemas.microsoft.com/office/drawing/2014/main" id="{EE9AA671-70AF-2848-DB36-7F47683389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>
            <a:extLst>
              <a:ext uri="{FF2B5EF4-FFF2-40B4-BE49-F238E27FC236}">
                <a16:creationId xmlns:a16="http://schemas.microsoft.com/office/drawing/2014/main" id="{51588EAD-71D6-698A-6502-BF208C32F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6196" name="Slide Number Placeholder 3">
            <a:extLst>
              <a:ext uri="{FF2B5EF4-FFF2-40B4-BE49-F238E27FC236}">
                <a16:creationId xmlns:a16="http://schemas.microsoft.com/office/drawing/2014/main" id="{9A3B0A0A-FC21-6DD0-6E52-859A29F17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3266776-B683-410F-A365-A92A591C370B}" type="slidenum">
              <a:rPr lang="sr-Latn-CS" altLang="en-US" sz="1200"/>
              <a:pPr eaLnBrk="1" hangingPunct="1"/>
              <a:t>76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>
            <a:extLst>
              <a:ext uri="{FF2B5EF4-FFF2-40B4-BE49-F238E27FC236}">
                <a16:creationId xmlns:a16="http://schemas.microsoft.com/office/drawing/2014/main" id="{E88E608B-0729-12A0-4E03-332371B88B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>
            <a:extLst>
              <a:ext uri="{FF2B5EF4-FFF2-40B4-BE49-F238E27FC236}">
                <a16:creationId xmlns:a16="http://schemas.microsoft.com/office/drawing/2014/main" id="{F02EF77E-5F72-6A2D-D284-C36C8C6FC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7220" name="Slide Number Placeholder 3">
            <a:extLst>
              <a:ext uri="{FF2B5EF4-FFF2-40B4-BE49-F238E27FC236}">
                <a16:creationId xmlns:a16="http://schemas.microsoft.com/office/drawing/2014/main" id="{1986E801-77D3-DDED-1CFB-B0E163904F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97FF06C-D6D0-4EBD-9B41-C543033929A0}" type="slidenum">
              <a:rPr lang="sr-Latn-CS" altLang="en-US" sz="1200"/>
              <a:pPr eaLnBrk="1" hangingPunct="1"/>
              <a:t>77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>
            <a:extLst>
              <a:ext uri="{FF2B5EF4-FFF2-40B4-BE49-F238E27FC236}">
                <a16:creationId xmlns:a16="http://schemas.microsoft.com/office/drawing/2014/main" id="{F70B09D6-F155-8737-637D-5FBB48F16ED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>
            <a:extLst>
              <a:ext uri="{FF2B5EF4-FFF2-40B4-BE49-F238E27FC236}">
                <a16:creationId xmlns:a16="http://schemas.microsoft.com/office/drawing/2014/main" id="{0CF239FD-B6A6-A9EC-248B-1835048A9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8244" name="Slide Number Placeholder 3">
            <a:extLst>
              <a:ext uri="{FF2B5EF4-FFF2-40B4-BE49-F238E27FC236}">
                <a16:creationId xmlns:a16="http://schemas.microsoft.com/office/drawing/2014/main" id="{DB72A617-E50F-AF38-B608-53217AA69C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9669B24-22EE-4662-BF0A-9CEF694267F2}" type="slidenum">
              <a:rPr lang="sr-Latn-CS" altLang="en-US" sz="1200"/>
              <a:pPr eaLnBrk="1" hangingPunct="1"/>
              <a:t>78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>
            <a:extLst>
              <a:ext uri="{FF2B5EF4-FFF2-40B4-BE49-F238E27FC236}">
                <a16:creationId xmlns:a16="http://schemas.microsoft.com/office/drawing/2014/main" id="{82E67A47-4368-05B3-19E9-CF997BF9CB7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>
            <a:extLst>
              <a:ext uri="{FF2B5EF4-FFF2-40B4-BE49-F238E27FC236}">
                <a16:creationId xmlns:a16="http://schemas.microsoft.com/office/drawing/2014/main" id="{D81A3F0C-B783-81E6-3589-7F6255D50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9268" name="Slide Number Placeholder 3">
            <a:extLst>
              <a:ext uri="{FF2B5EF4-FFF2-40B4-BE49-F238E27FC236}">
                <a16:creationId xmlns:a16="http://schemas.microsoft.com/office/drawing/2014/main" id="{94ABBC4E-0F0B-264F-AAA1-E58FFE0F83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46FB6D7-B2EE-42EC-8758-8E85D4A730BA}" type="slidenum">
              <a:rPr lang="sr-Latn-CS" altLang="en-US" sz="1200"/>
              <a:pPr eaLnBrk="1" hangingPunct="1"/>
              <a:t>79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>
            <a:extLst>
              <a:ext uri="{FF2B5EF4-FFF2-40B4-BE49-F238E27FC236}">
                <a16:creationId xmlns:a16="http://schemas.microsoft.com/office/drawing/2014/main" id="{13168A06-2753-CE90-9D28-2F60B1E6B5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>
            <a:extLst>
              <a:ext uri="{FF2B5EF4-FFF2-40B4-BE49-F238E27FC236}">
                <a16:creationId xmlns:a16="http://schemas.microsoft.com/office/drawing/2014/main" id="{E3DD2156-5546-E704-6D3E-7EB76E0A7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0292" name="Slide Number Placeholder 3">
            <a:extLst>
              <a:ext uri="{FF2B5EF4-FFF2-40B4-BE49-F238E27FC236}">
                <a16:creationId xmlns:a16="http://schemas.microsoft.com/office/drawing/2014/main" id="{608BC710-89CC-CC0B-0F5E-CF8E00FC24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F776598-B6AF-4F3A-B2FF-B727CA82AB48}" type="slidenum">
              <a:rPr lang="sr-Latn-CS" altLang="en-US" sz="1200"/>
              <a:pPr eaLnBrk="1" hangingPunct="1"/>
              <a:t>80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>
            <a:extLst>
              <a:ext uri="{FF2B5EF4-FFF2-40B4-BE49-F238E27FC236}">
                <a16:creationId xmlns:a16="http://schemas.microsoft.com/office/drawing/2014/main" id="{5F19D017-C8F6-C0A4-B5FC-CA2B426EC1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>
            <a:extLst>
              <a:ext uri="{FF2B5EF4-FFF2-40B4-BE49-F238E27FC236}">
                <a16:creationId xmlns:a16="http://schemas.microsoft.com/office/drawing/2014/main" id="{568A5BEF-DD91-941E-0EFA-EDEF12EA31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1316" name="Slide Number Placeholder 3">
            <a:extLst>
              <a:ext uri="{FF2B5EF4-FFF2-40B4-BE49-F238E27FC236}">
                <a16:creationId xmlns:a16="http://schemas.microsoft.com/office/drawing/2014/main" id="{8C353C6F-B907-F96A-2869-A3F52B51A9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2DB82EA-BBEC-4036-96E1-4F8A774C20AC}" type="slidenum">
              <a:rPr lang="sr-Latn-CS" altLang="en-US" sz="1200"/>
              <a:pPr eaLnBrk="1" hangingPunct="1"/>
              <a:t>81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>
            <a:extLst>
              <a:ext uri="{FF2B5EF4-FFF2-40B4-BE49-F238E27FC236}">
                <a16:creationId xmlns:a16="http://schemas.microsoft.com/office/drawing/2014/main" id="{FB54042E-DF99-2741-80F0-1D93645649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>
            <a:extLst>
              <a:ext uri="{FF2B5EF4-FFF2-40B4-BE49-F238E27FC236}">
                <a16:creationId xmlns:a16="http://schemas.microsoft.com/office/drawing/2014/main" id="{B3CB1660-56B5-0027-E021-B2A3169DB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2340" name="Slide Number Placeholder 3">
            <a:extLst>
              <a:ext uri="{FF2B5EF4-FFF2-40B4-BE49-F238E27FC236}">
                <a16:creationId xmlns:a16="http://schemas.microsoft.com/office/drawing/2014/main" id="{2C9CE31D-A445-62A4-56F5-4633139C41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15AF7BF-C15F-4C8D-9D43-8B9562EE4619}" type="slidenum">
              <a:rPr lang="sr-Latn-CS" altLang="en-US" sz="1200"/>
              <a:pPr eaLnBrk="1" hangingPunct="1"/>
              <a:t>82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>
            <a:extLst>
              <a:ext uri="{FF2B5EF4-FFF2-40B4-BE49-F238E27FC236}">
                <a16:creationId xmlns:a16="http://schemas.microsoft.com/office/drawing/2014/main" id="{971D2475-C317-9682-2D48-3F928E585E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>
            <a:extLst>
              <a:ext uri="{FF2B5EF4-FFF2-40B4-BE49-F238E27FC236}">
                <a16:creationId xmlns:a16="http://schemas.microsoft.com/office/drawing/2014/main" id="{449E2EC7-C4C4-0A15-275F-58F13633E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0900" name="Slide Number Placeholder 3">
            <a:extLst>
              <a:ext uri="{FF2B5EF4-FFF2-40B4-BE49-F238E27FC236}">
                <a16:creationId xmlns:a16="http://schemas.microsoft.com/office/drawing/2014/main" id="{F2776BA9-4F22-835B-B5E6-C3B3647CB4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6226BE0-5AA9-473C-B046-BE4F2C0125DD}" type="slidenum">
              <a:rPr lang="sr-Latn-CS" altLang="en-US" sz="1200"/>
              <a:pPr eaLnBrk="1" hangingPunct="1"/>
              <a:t>11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>
            <a:extLst>
              <a:ext uri="{FF2B5EF4-FFF2-40B4-BE49-F238E27FC236}">
                <a16:creationId xmlns:a16="http://schemas.microsoft.com/office/drawing/2014/main" id="{E6B39017-A49D-0E56-ADD7-04DA1D4A952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>
            <a:extLst>
              <a:ext uri="{FF2B5EF4-FFF2-40B4-BE49-F238E27FC236}">
                <a16:creationId xmlns:a16="http://schemas.microsoft.com/office/drawing/2014/main" id="{311D195F-7144-9DD6-5ED4-82F203B3B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1924" name="Slide Number Placeholder 3">
            <a:extLst>
              <a:ext uri="{FF2B5EF4-FFF2-40B4-BE49-F238E27FC236}">
                <a16:creationId xmlns:a16="http://schemas.microsoft.com/office/drawing/2014/main" id="{B2A829C1-F432-FBCA-BC93-EB237F42A8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CEC8101-1D28-45B7-A877-1D556F09BFDD}" type="slidenum">
              <a:rPr lang="sr-Latn-CS" altLang="en-US" sz="1200"/>
              <a:pPr eaLnBrk="1" hangingPunct="1"/>
              <a:t>19</a:t>
            </a:fld>
            <a:endParaRPr lang="sr-Latn-C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>
            <a:extLst>
              <a:ext uri="{FF2B5EF4-FFF2-40B4-BE49-F238E27FC236}">
                <a16:creationId xmlns:a16="http://schemas.microsoft.com/office/drawing/2014/main" id="{138027CE-87C8-FDCB-B9B2-3C84D457AE0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>
            <a:extLst>
              <a:ext uri="{FF2B5EF4-FFF2-40B4-BE49-F238E27FC236}">
                <a16:creationId xmlns:a16="http://schemas.microsoft.com/office/drawing/2014/main" id="{F796E654-42A9-E79B-142A-BD7A689C9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2948" name="Slide Number Placeholder 3">
            <a:extLst>
              <a:ext uri="{FF2B5EF4-FFF2-40B4-BE49-F238E27FC236}">
                <a16:creationId xmlns:a16="http://schemas.microsoft.com/office/drawing/2014/main" id="{6FFF155C-1E43-5352-0EAD-18CAB153B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97E574E-AF25-4C72-881E-E26BA6723309}" type="slidenum">
              <a:rPr lang="sr-Latn-CS" altLang="en-US" sz="1200"/>
              <a:pPr eaLnBrk="1" hangingPunct="1"/>
              <a:t>20</a:t>
            </a:fld>
            <a:endParaRPr lang="sr-Latn-C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rtlCol="0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rtlCol="0"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79649C-DC5E-4324-A265-465353507031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 rtlCol="0"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8177C15-6A12-4800-A81B-8A408231F161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rtlCol="0" anchor="ctr"/>
          <a:lstStyle>
            <a:lvl1pPr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rtlCol="0"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9EDC79-1984-4FF1-877E-AA27B26AFFBF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72940"/>
            <a:ext cx="9302752" cy="2992904"/>
          </a:xfrm>
        </p:spPr>
        <p:txBody>
          <a:bodyPr rtlCol="0" anchor="ctr"/>
          <a:lstStyle>
            <a:lvl1pPr>
              <a:defRPr sz="44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73372"/>
            <a:ext cx="8752299" cy="54896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9544"/>
            <a:ext cx="10512424" cy="1489496"/>
          </a:xfrm>
        </p:spPr>
        <p:txBody>
          <a:bodyPr rtlCol="0"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64165"/>
            <a:ext cx="2743200" cy="365125"/>
          </a:xfrm>
        </p:spPr>
        <p:txBody>
          <a:bodyPr rtlCol="0"/>
          <a:lstStyle/>
          <a:p>
            <a:pPr rtl="0"/>
            <a:fld id="{44AA0462-8C2A-43E6-8519-D0FA9726403C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64165"/>
            <a:ext cx="4114800" cy="365125"/>
          </a:xfrm>
        </p:spPr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64165"/>
            <a:ext cx="2743200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9463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en-GB" sz="8000" noProof="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5101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en-GB" sz="8000" noProof="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rtlCol="0" anchor="b">
            <a:normAutofit/>
          </a:bodyPr>
          <a:lstStyle>
            <a:lvl1pPr>
              <a:defRPr sz="54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rtlCol="0"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561222F-BC32-4ADD-A611-5534CDED9D52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 rtl="0">
              <a:buNone/>
            </a:pPr>
            <a:r>
              <a:rPr lang="en-US" noProof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 rtl="0">
              <a:buNone/>
            </a:pPr>
            <a:r>
              <a:rPr lang="en-US" noProof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953AE4-63F2-4F8D-BF1C-526A991579C3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B0A4425-B972-4AE5-AE70-72137CA16EA3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37E9888-398E-4AE4-880F-9BC7F0FB77C4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2A3664F-ED38-4828-A8B1-B93F7083BB09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CF1F6F9-277A-49AF-B949-58C2B9F39E00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rtlCol="0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rtlCol="0"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727BA8-8D25-45DD-8A87-369B0086BE6D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A837D2D-B6A2-4645-8A03-D8355312AE82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rtlCol="0"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 rtl="0">
              <a:buNone/>
            </a:pPr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46B40CE-9F93-42B4-A37C-87FACBE6F093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DEC136D-E2ED-4A69-A98F-15C1320A3B35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8F310A-91C0-4B66-A4F5-AE9F3B7E23B0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 rtlCol="0"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380A6E-88D5-4F21-A930-38949E9A84A9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 rtlCol="0"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6AABAC4-4BC9-4273-83BB-A60EA2356D5C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n-GB" noProof="0" smtClean="0"/>
              <a:t>‹#›</a:t>
            </a:fld>
            <a:endParaRPr lang="en-GB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rtl="0"/>
            <a:fld id="{89F10EC1-1764-4A91-99A2-63871CB121DA}" type="datetime1">
              <a:rPr lang="en-GB" noProof="0" smtClean="0"/>
              <a:t>10/09/2023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rtl="0"/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rtl="0"/>
            <a:fld id="{6D22F896-40B5-4ADD-8801-0D06FADFA095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6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ose-up image of waves">
            <a:extLst>
              <a:ext uri="{FF2B5EF4-FFF2-40B4-BE49-F238E27FC236}">
                <a16:creationId xmlns:a16="http://schemas.microsoft.com/office/drawing/2014/main" id="{9648A932-5E17-4859-9FE3-70EB96EA5C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1000"/>
          </a:blip>
          <a:srcRect l="9091" t="3462" b="19929"/>
          <a:stretch/>
        </p:blipFill>
        <p:spPr>
          <a:xfrm>
            <a:off x="20" y="1"/>
            <a:ext cx="1219198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16A0C15-5BB2-41A2-BD46-E18F635D59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9798" y="4183197"/>
            <a:ext cx="9144000" cy="754025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en-GB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Mladen </a:t>
            </a:r>
            <a:r>
              <a:rPr lang="en-GB" spc="3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Pavlovi</a:t>
            </a:r>
            <a:r>
              <a:rPr lang="sr-Latn-RS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ć, </a:t>
            </a:r>
            <a:r>
              <a:rPr lang="en-US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MD, PhD</a:t>
            </a:r>
            <a:endParaRPr lang="sr-Latn-RS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/>
            <a:r>
              <a:rPr lang="sr-Latn-RS" sz="2600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GB" sz="2600" spc="3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ssistant</a:t>
            </a:r>
            <a:r>
              <a:rPr lang="en-GB" sz="2600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professor</a:t>
            </a:r>
            <a:r>
              <a:rPr lang="sr-Latn-RS" sz="2600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surgery</a:t>
            </a:r>
            <a:endParaRPr lang="en-GB" sz="2600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33618D8-8017-048C-7CF3-8B28AFAF40D1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2628899" y="1180422"/>
            <a:ext cx="9144000" cy="3379788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br>
              <a:rPr lang="en-US" sz="4400" b="1" spc="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4400" b="1" spc="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spc="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SURGERY OF THE ESOPHAGUS</a:t>
            </a:r>
            <a:endParaRPr lang="sr-Latn-CS" sz="5400" b="1" spc="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750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4" name="Rectangle 4">
            <a:extLst>
              <a:ext uri="{FF2B5EF4-FFF2-40B4-BE49-F238E27FC236}">
                <a16:creationId xmlns:a16="http://schemas.microsoft.com/office/drawing/2014/main" id="{966AC0CA-DF7E-F46E-5E1B-745630F2886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96537" y="-69906"/>
            <a:ext cx="5798074" cy="857250"/>
          </a:xfrm>
        </p:spPr>
        <p:txBody>
          <a:bodyPr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Manometry and PH –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metry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219" name="Slide Number Placeholder 4">
            <a:extLst>
              <a:ext uri="{FF2B5EF4-FFF2-40B4-BE49-F238E27FC236}">
                <a16:creationId xmlns:a16="http://schemas.microsoft.com/office/drawing/2014/main" id="{93A6690C-77CA-FD10-6EC7-5637A50772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C1902B1-9AD8-466D-B0A5-26B755644A1C}" type="slidenum">
              <a:rPr lang="sr-Latn-CS" altLang="en-US" sz="1200"/>
              <a:pPr eaLnBrk="1" hangingPunct="1"/>
              <a:t>10</a:t>
            </a:fld>
            <a:endParaRPr lang="sr-Latn-CS" altLang="en-US" sz="12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46686E-AE23-340A-E94A-6643677A64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033" y="4734700"/>
            <a:ext cx="3754626" cy="21343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2C6B2B-692C-AB8D-29CD-0034C56E50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777"/>
          <a:stretch/>
        </p:blipFill>
        <p:spPr>
          <a:xfrm>
            <a:off x="736846" y="677019"/>
            <a:ext cx="5715000" cy="39100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C893ED-77BD-CF8C-BD00-A9ED053E78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2075" y="11097"/>
            <a:ext cx="48699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F3F0E841-0407-367F-8996-1312F43299A6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228601"/>
            <a:ext cx="9144000" cy="60801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CONGENITAL STENOSIS AND ESOPHAGEAL FISTULAS</a:t>
            </a:r>
            <a:endParaRPr lang="sr-Latn-CS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243" name="Slide Number Placeholder 5">
            <a:extLst>
              <a:ext uri="{FF2B5EF4-FFF2-40B4-BE49-F238E27FC236}">
                <a16:creationId xmlns:a16="http://schemas.microsoft.com/office/drawing/2014/main" id="{71E161E3-EC60-EEDB-9F3B-29843277B2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506706E-560B-44CB-8427-D315688DB742}" type="slidenum">
              <a:rPr lang="sr-Latn-CS" altLang="en-US" sz="1200"/>
              <a:pPr eaLnBrk="1" hangingPunct="1"/>
              <a:t>11</a:t>
            </a:fld>
            <a:endParaRPr lang="sr-Latn-CS" altLang="en-US" sz="1200"/>
          </a:p>
        </p:txBody>
      </p:sp>
      <p:pic>
        <p:nvPicPr>
          <p:cNvPr id="10244" name="Picture 5" descr="rad063E0.jpg">
            <a:extLst>
              <a:ext uri="{FF2B5EF4-FFF2-40B4-BE49-F238E27FC236}">
                <a16:creationId xmlns:a16="http://schemas.microsoft.com/office/drawing/2014/main" id="{50C44236-DE07-6E5F-5B85-F26A814F866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28688"/>
            <a:ext cx="4357688" cy="592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6" descr="rad4F333.jpg">
            <a:extLst>
              <a:ext uri="{FF2B5EF4-FFF2-40B4-BE49-F238E27FC236}">
                <a16:creationId xmlns:a16="http://schemas.microsoft.com/office/drawing/2014/main" id="{D8F77374-FA8A-0CD7-F2DF-A9BA3A02760D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8" y="928688"/>
            <a:ext cx="4786312" cy="592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E9EBD5-5EA8-182D-2290-50260E797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4412"/>
            <a:ext cx="5100395" cy="3187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6F6008-BC2E-35E0-F1BC-E62BA8EF308F}"/>
              </a:ext>
            </a:extLst>
          </p:cNvPr>
          <p:cNvSpPr txBox="1"/>
          <p:nvPr/>
        </p:nvSpPr>
        <p:spPr>
          <a:xfrm>
            <a:off x="0" y="5303141"/>
            <a:ext cx="60945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types of EA with or without TEF, with (D) being the most common type encountered by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pediatric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surgeons.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00AE1A2-D834-6646-F23F-A03460BC4C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654" y="1387781"/>
            <a:ext cx="7077346" cy="3981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138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1AD6F0-6171-9134-9E40-9377FAAA6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138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0A21F12-5E00-52EB-1A94-5621875AD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818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531114-58A8-1604-A3E4-259997006337}"/>
              </a:ext>
            </a:extLst>
          </p:cNvPr>
          <p:cNvSpPr txBox="1"/>
          <p:nvPr/>
        </p:nvSpPr>
        <p:spPr>
          <a:xfrm>
            <a:off x="0" y="225610"/>
            <a:ext cx="963354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dirty="0"/>
              <a:t>CES is divided into 3 pathohistological types: tracheobronchial remnants (TBR); fibromuscular thickening or fibromuscular stenosis (FMS); and membranous webbing or </a:t>
            </a:r>
            <a:r>
              <a:rPr lang="en-GB" dirty="0" err="1"/>
              <a:t>esophageal</a:t>
            </a:r>
            <a:r>
              <a:rPr lang="en-GB" dirty="0"/>
              <a:t> membrane (EM). The FMS and EM can be found together.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DBD9DA-03DA-09D1-9B9D-51ADE4D4B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45" y="1098836"/>
            <a:ext cx="4029834" cy="2662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84E06-D0D0-27B0-8BB5-57F8D97D0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426" y="2104844"/>
            <a:ext cx="6535602" cy="37023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9AEDCA6-DC57-007E-35F2-84D8D4E14B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45" y="3761116"/>
            <a:ext cx="5260194" cy="29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92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497EF0-08D1-BED5-402D-ECC98E26E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444" y="280290"/>
            <a:ext cx="4369111" cy="629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941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A5343B-ADF9-5227-148C-F156F7992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79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4043E9-BAC3-4260-6C16-895B0A4ED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471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>
            <a:extLst>
              <a:ext uri="{FF2B5EF4-FFF2-40B4-BE49-F238E27FC236}">
                <a16:creationId xmlns:a16="http://schemas.microsoft.com/office/drawing/2014/main" id="{3A5B581E-E47A-1CF6-AD0B-0D2D61FED1E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422694"/>
            <a:ext cx="9144000" cy="571500"/>
          </a:xfrm>
        </p:spPr>
        <p:txBody>
          <a:bodyPr>
            <a:normAutofit fontScale="90000"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 bodies of the </a:t>
            </a:r>
            <a:r>
              <a:rPr lang="en-GB" sz="4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4387" name="Rectangle 3">
            <a:extLst>
              <a:ext uri="{FF2B5EF4-FFF2-40B4-BE49-F238E27FC236}">
                <a16:creationId xmlns:a16="http://schemas.microsoft.com/office/drawing/2014/main" id="{CFFC4C4A-B71B-1F62-5970-B814061CAF3E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2177362"/>
            <a:ext cx="9144000" cy="6500812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 (under 3 years old)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Adults (elderly, nervous sick people)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Signs (dysphagia, pain, respiratory interference)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Diagnostics (x-ray, endoscopy)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Complications (inflammation, perforation, mediastinitis, tracheoesophageal fistula)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 (endoscopic extraction, operative removal and suturing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sr-Latn-CS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Slide Number Placeholder 5">
            <a:extLst>
              <a:ext uri="{FF2B5EF4-FFF2-40B4-BE49-F238E27FC236}">
                <a16:creationId xmlns:a16="http://schemas.microsoft.com/office/drawing/2014/main" id="{E54823CC-A1C4-BDEF-2E20-42544EC13B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63A6EC4-3E7C-4DD3-9F07-A8841399BCC9}" type="slidenum">
              <a:rPr lang="sr-Latn-CS" altLang="en-US" sz="1200"/>
              <a:pPr eaLnBrk="1" hangingPunct="1"/>
              <a:t>19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8C6E0B5-7627-3A58-51AE-88E7F05EE80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7844"/>
          </a:xfrm>
        </p:spPr>
      </p:pic>
    </p:spTree>
    <p:extLst>
      <p:ext uri="{BB962C8B-B14F-4D97-AF65-F5344CB8AC3E}">
        <p14:creationId xmlns:p14="http://schemas.microsoft.com/office/powerpoint/2010/main" val="4058929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AACF4DD-AA27-A4E7-25E0-A4FA294CB4D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1" y="142876"/>
            <a:ext cx="4932363" cy="1577973"/>
          </a:xfrm>
        </p:spPr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Right: Various foreign bodies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left: Coin extraction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 left: False foreign body code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stenosis</a:t>
            </a:r>
          </a:p>
        </p:txBody>
      </p:sp>
      <p:sp>
        <p:nvSpPr>
          <p:cNvPr id="12291" name="Slide Number Placeholder 5">
            <a:extLst>
              <a:ext uri="{FF2B5EF4-FFF2-40B4-BE49-F238E27FC236}">
                <a16:creationId xmlns:a16="http://schemas.microsoft.com/office/drawing/2014/main" id="{149E68C4-3458-1BE4-F2DD-327A681094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F977501-5AF7-46D1-8958-D624DB7161D1}" type="slidenum">
              <a:rPr lang="sr-Latn-CS" altLang="en-US" sz="1200"/>
              <a:pPr eaLnBrk="1" hangingPunct="1"/>
              <a:t>20</a:t>
            </a:fld>
            <a:endParaRPr lang="sr-Latn-CS" altLang="en-US" sz="1200"/>
          </a:p>
        </p:txBody>
      </p:sp>
      <p:pic>
        <p:nvPicPr>
          <p:cNvPr id="12292" name="Picture 8" descr="radAE563.jpg">
            <a:extLst>
              <a:ext uri="{FF2B5EF4-FFF2-40B4-BE49-F238E27FC236}">
                <a16:creationId xmlns:a16="http://schemas.microsoft.com/office/drawing/2014/main" id="{4C34FA95-A7D0-1B75-C573-5F48A55C966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4000500"/>
            <a:ext cx="27146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9" descr="radDB414.jpg">
            <a:extLst>
              <a:ext uri="{FF2B5EF4-FFF2-40B4-BE49-F238E27FC236}">
                <a16:creationId xmlns:a16="http://schemas.microsoft.com/office/drawing/2014/main" id="{55F8B681-5D02-A793-D220-CD35A2D1ABFE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184" y="0"/>
            <a:ext cx="4286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0" descr="radFE841.jpg">
            <a:extLst>
              <a:ext uri="{FF2B5EF4-FFF2-40B4-BE49-F238E27FC236}">
                <a16:creationId xmlns:a16="http://schemas.microsoft.com/office/drawing/2014/main" id="{C5A2BE44-E775-D851-FB21-12443F29A7C8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5" y="4500564"/>
            <a:ext cx="21463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1" descr="rad862B8.jpg">
            <a:extLst>
              <a:ext uri="{FF2B5EF4-FFF2-40B4-BE49-F238E27FC236}">
                <a16:creationId xmlns:a16="http://schemas.microsoft.com/office/drawing/2014/main" id="{49874E96-4F65-1D74-F661-A35265650492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6" y="1857375"/>
            <a:ext cx="2144713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2" descr="rad6A654.jpg">
            <a:extLst>
              <a:ext uri="{FF2B5EF4-FFF2-40B4-BE49-F238E27FC236}">
                <a16:creationId xmlns:a16="http://schemas.microsoft.com/office/drawing/2014/main" id="{A356D034-D81F-41D0-6EBA-91A7C9B09632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857376"/>
            <a:ext cx="27146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145CB7DB-7B12-B7A5-E01E-319F9667A53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1" y="396548"/>
            <a:ext cx="9144000" cy="650875"/>
          </a:xfrm>
        </p:spPr>
        <p:txBody>
          <a:bodyPr>
            <a:normAutofit fontScale="9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Left: Extraction of a foreign body from the thoracic part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right: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suture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 right: Removing the prosthesis from the neck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15" name="Slide Number Placeholder 5">
            <a:extLst>
              <a:ext uri="{FF2B5EF4-FFF2-40B4-BE49-F238E27FC236}">
                <a16:creationId xmlns:a16="http://schemas.microsoft.com/office/drawing/2014/main" id="{3A87B969-CEBE-0AED-72CE-BD76A04F40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83670E6-1189-4CEC-BA5E-CED50A25BDED}" type="slidenum">
              <a:rPr lang="sr-Latn-CS" altLang="en-US" sz="1200"/>
              <a:pPr eaLnBrk="1" hangingPunct="1"/>
              <a:t>21</a:t>
            </a:fld>
            <a:endParaRPr lang="sr-Latn-CS" altLang="en-US" sz="1200"/>
          </a:p>
        </p:txBody>
      </p:sp>
      <p:pic>
        <p:nvPicPr>
          <p:cNvPr id="13316" name="Picture 6" descr="radF51F8.jpg">
            <a:extLst>
              <a:ext uri="{FF2B5EF4-FFF2-40B4-BE49-F238E27FC236}">
                <a16:creationId xmlns:a16="http://schemas.microsoft.com/office/drawing/2014/main" id="{BC4B434C-67DC-1660-8E5D-F31EE57B4397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4" y="1500188"/>
            <a:ext cx="3779837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 descr="rad11AD4.jpg">
            <a:extLst>
              <a:ext uri="{FF2B5EF4-FFF2-40B4-BE49-F238E27FC236}">
                <a16:creationId xmlns:a16="http://schemas.microsoft.com/office/drawing/2014/main" id="{7921587A-BC2F-6B20-DF2D-5A452999BCE7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500188"/>
            <a:ext cx="5357813" cy="53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8" descr="rad4E984.jpg">
            <a:extLst>
              <a:ext uri="{FF2B5EF4-FFF2-40B4-BE49-F238E27FC236}">
                <a16:creationId xmlns:a16="http://schemas.microsoft.com/office/drawing/2014/main" id="{80AFDDB2-5798-742D-BF93-8CE031777468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4" y="4071938"/>
            <a:ext cx="3786187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>
            <a:extLst>
              <a:ext uri="{FF2B5EF4-FFF2-40B4-BE49-F238E27FC236}">
                <a16:creationId xmlns:a16="http://schemas.microsoft.com/office/drawing/2014/main" id="{F93566F0-A13B-B58C-0CD1-FB7C57DF9DAA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431321"/>
            <a:ext cx="9144000" cy="1143000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Classification of </a:t>
            </a:r>
            <a:r>
              <a:rPr lang="en-GB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injuries</a:t>
            </a:r>
          </a:p>
        </p:txBody>
      </p:sp>
      <p:sp>
        <p:nvSpPr>
          <p:cNvPr id="148483" name="Rectangle 3">
            <a:extLst>
              <a:ext uri="{FF2B5EF4-FFF2-40B4-BE49-F238E27FC236}">
                <a16:creationId xmlns:a16="http://schemas.microsoft.com/office/drawing/2014/main" id="{9308AF88-6E64-9238-6C4D-5ED2497116F1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2644266"/>
            <a:ext cx="9144000" cy="6215062"/>
          </a:xfrm>
        </p:spPr>
        <p:txBody>
          <a:bodyPr>
            <a:norm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Mechanical (tools and weapons,  more often in the neck) 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Open (firearms -    shootings, shootings , cold    weapons - cuts, stabs, piercings) 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Closed (iatrogenic injuries, corrosion foreign bodies ) 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Chemical (acids and bases)</a:t>
            </a:r>
            <a:endParaRPr lang="sr-Latn-C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4340" name="Slide Number Placeholder 5">
            <a:extLst>
              <a:ext uri="{FF2B5EF4-FFF2-40B4-BE49-F238E27FC236}">
                <a16:creationId xmlns:a16="http://schemas.microsoft.com/office/drawing/2014/main" id="{37D9D6F7-3A37-71B3-A14A-240E9969E8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415184A-3C57-4781-845B-570867B0F52F}" type="slidenum">
              <a:rPr lang="sr-Latn-CS" altLang="en-US" sz="1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eaLnBrk="1" hangingPunct="1"/>
              <a:t>22</a:t>
            </a:fld>
            <a:endParaRPr lang="sr-Latn-CS" altLang="en-US" sz="1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FF2E33AC-BF0E-2775-F3D2-C051E958570C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355600"/>
            <a:ext cx="9144000" cy="6000750"/>
          </a:xfrm>
        </p:spPr>
        <p:txBody>
          <a:bodyPr>
            <a:normAutofit lnSpcReduction="10000"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Open injuries of the </a:t>
            </a:r>
            <a:r>
              <a:rPr lang="en-GB" sz="4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4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Cuts , punctures, punctures, gunshots and neck shots    (accompanying injuries of the larynx, trachea, etc, blood vessels, salivary fistula, subcutaneous emphysema, deep </a:t>
            </a:r>
            <a:r>
              <a:rPr lang="en-GB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phlegmona</a:t>
            </a: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neck) 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Stabbing and shooting of the </a:t>
            </a:r>
            <a:r>
              <a:rPr lang="en-GB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mediastinum (mediastinitis anaerobic type, severe condition, pneumomediastinum, fever) </a:t>
            </a:r>
            <a:endParaRPr lang="sr-Latn-C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Slide Number Placeholder 5">
            <a:extLst>
              <a:ext uri="{FF2B5EF4-FFF2-40B4-BE49-F238E27FC236}">
                <a16:creationId xmlns:a16="http://schemas.microsoft.com/office/drawing/2014/main" id="{DC77C8A6-2B5C-C9E4-EB11-85882AE65D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5D1D9D9-B65B-47E8-AD47-CA2E3C274274}" type="slidenum">
              <a:rPr lang="sr-Latn-CS" altLang="en-US" sz="1200"/>
              <a:pPr eaLnBrk="1" hangingPunct="1"/>
              <a:t>23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>
            <a:extLst>
              <a:ext uri="{FF2B5EF4-FFF2-40B4-BE49-F238E27FC236}">
                <a16:creationId xmlns:a16="http://schemas.microsoft.com/office/drawing/2014/main" id="{40923542-123E-E481-14DE-43EB68B289A4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766763"/>
            <a:ext cx="9144000" cy="5589587"/>
          </a:xfrm>
        </p:spPr>
        <p:txBody>
          <a:bodyPr>
            <a:normAutofit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IATROGENIC PERFORATIONS OF THE ESOPHAGUS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INSTRUMENTAL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Esophagoscopies, bulging, balloon dilatation, Blackmore probe, thyroid surgery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 1. The back wall of the neck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spinal column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 2. At the left main bronchus and at the hiatus diaphragm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Symptoms: pain, fever, dysphagia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Signs: hypotension, shock, crepitations and emphysema neck and mediastinum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X-ray diagnosis: mediastinitis, pleural effusion, pneumothorax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Emergency surgical intervention: suture and drainage</a:t>
            </a:r>
          </a:p>
        </p:txBody>
      </p:sp>
      <p:sp>
        <p:nvSpPr>
          <p:cNvPr id="16388" name="Slide Number Placeholder 5">
            <a:extLst>
              <a:ext uri="{FF2B5EF4-FFF2-40B4-BE49-F238E27FC236}">
                <a16:creationId xmlns:a16="http://schemas.microsoft.com/office/drawing/2014/main" id="{A7108954-0256-027F-0D87-9A05AE96B8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F2F0B05-0431-47B6-B051-2824ACF7E3FD}" type="slidenum">
              <a:rPr lang="sr-Latn-CS" altLang="en-US" sz="1200"/>
              <a:pPr eaLnBrk="1" hangingPunct="1"/>
              <a:t>24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Rectangle 3">
            <a:extLst>
              <a:ext uri="{FF2B5EF4-FFF2-40B4-BE49-F238E27FC236}">
                <a16:creationId xmlns:a16="http://schemas.microsoft.com/office/drawing/2014/main" id="{BDBAA135-7868-89CE-2856-D899D99B0141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363747" y="466725"/>
            <a:ext cx="11464506" cy="6072187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SPONTANEOUS PERFORATION OF THE ESOPHAGUS</a:t>
            </a:r>
          </a:p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BOERHAAVE SYNDROME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Postemetic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Overeating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Alcoholic states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Localization: The inner wall of the lower part cracks on the left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on the right, the middle part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bursts at v. azygos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Symptoms and signs: severe chest pain for during and after vomiting.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pyopneumothorax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wide mediastinal shadow on X-ray, crepitations in the neck, hematemesis ( Mallory syndrome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Weiss ) 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Treatment: suture and drainage in the first 12 hours, later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esophagostomy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reconstruction in two acts </a:t>
            </a:r>
          </a:p>
        </p:txBody>
      </p:sp>
      <p:sp>
        <p:nvSpPr>
          <p:cNvPr id="17412" name="Slide Number Placeholder 5">
            <a:extLst>
              <a:ext uri="{FF2B5EF4-FFF2-40B4-BE49-F238E27FC236}">
                <a16:creationId xmlns:a16="http://schemas.microsoft.com/office/drawing/2014/main" id="{0ADBA9CD-0EBC-C600-4632-0945367315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58801FE-AA32-4ED5-9E43-2202C8015659}" type="slidenum">
              <a:rPr lang="sr-Latn-CS" altLang="en-US" sz="1200"/>
              <a:pPr eaLnBrk="1" hangingPunct="1"/>
              <a:t>25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>
            <a:extLst>
              <a:ext uri="{FF2B5EF4-FFF2-40B4-BE49-F238E27FC236}">
                <a16:creationId xmlns:a16="http://schemas.microsoft.com/office/drawing/2014/main" id="{F3305C4D-0168-3111-D6B1-82E452D27EA8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707492"/>
            <a:ext cx="9144000" cy="5857875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 of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perforations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6 - 12 hours after injury: slight inflammation, debridement, primary suture, drainage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12 - 24 hours after the injury: expressed inflammation, primary suture, pleural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pouch, drainage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&gt; 24 hours from the injury: derivation, exclusion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esophagectomy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 The first postoperative days: gastrostomy and feeding jejunostomy</a:t>
            </a:r>
          </a:p>
          <a:p>
            <a:pPr marL="0" indent="0" algn="just">
              <a:buNone/>
              <a:defRPr/>
            </a:pPr>
            <a:endParaRPr lang="sr-Latn-C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  <a:defRPr/>
            </a:pPr>
            <a:endParaRPr lang="sr-Latn-C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  <a:defRPr/>
            </a:pPr>
            <a:endParaRPr lang="sr-Latn-C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Slide Number Placeholder 5">
            <a:extLst>
              <a:ext uri="{FF2B5EF4-FFF2-40B4-BE49-F238E27FC236}">
                <a16:creationId xmlns:a16="http://schemas.microsoft.com/office/drawing/2014/main" id="{09BBEEE2-2487-6210-1854-AF4C6BC7A2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5D6946D-1ACC-417E-8D95-3033E167950A}" type="slidenum">
              <a:rPr lang="sr-Latn-CS" altLang="en-US" sz="1200"/>
              <a:pPr eaLnBrk="1" hangingPunct="1"/>
              <a:t>26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>
            <a:extLst>
              <a:ext uri="{FF2B5EF4-FFF2-40B4-BE49-F238E27FC236}">
                <a16:creationId xmlns:a16="http://schemas.microsoft.com/office/drawing/2014/main" id="{EE5CBE1B-821F-257B-9FFA-60050A69CBCB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216818" y="236689"/>
            <a:ext cx="5643563" cy="988262"/>
          </a:xfrm>
        </p:spPr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most common causes of iatrogenic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injury</a:t>
            </a:r>
          </a:p>
        </p:txBody>
      </p:sp>
      <p:sp>
        <p:nvSpPr>
          <p:cNvPr id="19459" name="Slide Number Placeholder 5">
            <a:extLst>
              <a:ext uri="{FF2B5EF4-FFF2-40B4-BE49-F238E27FC236}">
                <a16:creationId xmlns:a16="http://schemas.microsoft.com/office/drawing/2014/main" id="{FB34A29C-21E1-AE0D-D6AF-833464CAD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9AD7104-F390-4CF9-8621-003AAE7AEB8E}" type="slidenum">
              <a:rPr lang="sr-Latn-CS" altLang="en-US" sz="1200"/>
              <a:pPr eaLnBrk="1" hangingPunct="1"/>
              <a:t>27</a:t>
            </a:fld>
            <a:endParaRPr lang="sr-Latn-CS" altLang="en-US" sz="1200"/>
          </a:p>
        </p:txBody>
      </p:sp>
      <p:pic>
        <p:nvPicPr>
          <p:cNvPr id="19460" name="Picture 5" descr="rad12EC6.jpg">
            <a:extLst>
              <a:ext uri="{FF2B5EF4-FFF2-40B4-BE49-F238E27FC236}">
                <a16:creationId xmlns:a16="http://schemas.microsoft.com/office/drawing/2014/main" id="{7865125C-AB11-0914-3EE3-A707DB42ED1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582" y="136525"/>
            <a:ext cx="3421902" cy="653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radC4B58.jpg">
            <a:extLst>
              <a:ext uri="{FF2B5EF4-FFF2-40B4-BE49-F238E27FC236}">
                <a16:creationId xmlns:a16="http://schemas.microsoft.com/office/drawing/2014/main" id="{01C3AA73-7D4F-CDC8-43D2-2FCBF0126CB2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255" y="1575279"/>
            <a:ext cx="5500688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>
            <a:extLst>
              <a:ext uri="{FF2B5EF4-FFF2-40B4-BE49-F238E27FC236}">
                <a16:creationId xmlns:a16="http://schemas.microsoft.com/office/drawing/2014/main" id="{4A1C2916-E9F0-8C06-8D89-EC373428A3ED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928688"/>
            <a:ext cx="9144000" cy="5929312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Corrosive esophagitis (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caustic injury)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Ingestion of caustics: right and suicidal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Acids: coagulation necrosis is shallower, gives severe stenoses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Bases: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colliquational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necrosis, breaking into depth, gives perforations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 phase: burns of the lips and throat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Latent phase: no complaints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Chronic phase: stenoses on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angustia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dysphagia</a:t>
            </a:r>
          </a:p>
        </p:txBody>
      </p:sp>
      <p:sp>
        <p:nvSpPr>
          <p:cNvPr id="20484" name="Slide Number Placeholder 5">
            <a:extLst>
              <a:ext uri="{FF2B5EF4-FFF2-40B4-BE49-F238E27FC236}">
                <a16:creationId xmlns:a16="http://schemas.microsoft.com/office/drawing/2014/main" id="{C641E147-8CF7-496D-D8FA-5E1FD1130F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88A1333-4892-44C4-9F18-CB502AF3DB45}" type="slidenum">
              <a:rPr lang="sr-Cyrl-CS" altLang="en-US" sz="1200"/>
              <a:pPr eaLnBrk="1" hangingPunct="1"/>
              <a:t>28</a:t>
            </a:fld>
            <a:endParaRPr lang="sr-Cyrl-CS" altLang="en-US" sz="12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6FAA5E3-31FD-CEF5-E437-DE075043C577}"/>
              </a:ext>
            </a:extLst>
          </p:cNvPr>
          <p:cNvSpPr txBox="1"/>
          <p:nvPr/>
        </p:nvSpPr>
        <p:spPr>
          <a:xfrm>
            <a:off x="200562" y="260116"/>
            <a:ext cx="7278540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Zargar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classification and its corresponding endoscopic description</a:t>
            </a:r>
          </a:p>
          <a:p>
            <a:endParaRPr lang="en-GB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Zargar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classification     Description</a:t>
            </a:r>
          </a:p>
          <a:p>
            <a:endParaRPr lang="en-GB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Grade O                          Normal mucosa</a:t>
            </a:r>
          </a:p>
          <a:p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Grade Ⅰ                         </a:t>
            </a:r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Edema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erythema of the mucosa</a:t>
            </a:r>
          </a:p>
          <a:p>
            <a:pPr algn="just"/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Grade </a:t>
            </a:r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ⅡA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</a:t>
            </a:r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Hemorrhage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erosions, blisters,   superficial ulcers</a:t>
            </a:r>
          </a:p>
          <a:p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Grade </a:t>
            </a:r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ⅡB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Circumferential lesions</a:t>
            </a:r>
          </a:p>
          <a:p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Grade </a:t>
            </a:r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ⅢA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Focal deep </a:t>
            </a:r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gray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or brownish-black ulcers</a:t>
            </a:r>
          </a:p>
          <a:p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Grade </a:t>
            </a:r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ⅢB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Extensive deep </a:t>
            </a:r>
            <a:r>
              <a:rPr lang="en-GB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gray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or brownish-black ulcers</a:t>
            </a:r>
          </a:p>
          <a:p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Grade Ⅳ                          Perforation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824356-55CA-E968-6070-5C9BC5B7C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7528" y="2999187"/>
            <a:ext cx="5743910" cy="366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84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CB26A4-CB14-8C19-3185-5753CA9FF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405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5C9B96-680B-31C2-6FBE-9E65A2F45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587" y="0"/>
            <a:ext cx="5564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3302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>
            <a:extLst>
              <a:ext uri="{FF2B5EF4-FFF2-40B4-BE49-F238E27FC236}">
                <a16:creationId xmlns:a16="http://schemas.microsoft.com/office/drawing/2014/main" id="{981B3438-49FC-DF60-0249-C5AA4B5A30E0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707366" y="928688"/>
            <a:ext cx="10774392" cy="5929312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 of </a:t>
            </a:r>
            <a:r>
              <a:rPr lang="en-GB" sz="24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4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corrosion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 phase: rinsing with water, antidotes, antibiotics, corticosteroids, analgesics, intubation after the second week, dilatation in early stenoses and gastrotomies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Chronic phase: dilatation and swelling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Definite obstruction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Operative treatment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❑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Esophagectomies and reconstructive procedures – gastric pull up,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coloplasty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retrosternal and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transmediastinal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palliative " By-Pass" procedure without esophagectomies, mucosal stripping,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antethoracic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retrosternal</a:t>
            </a:r>
            <a:endParaRPr lang="sr-Latn-C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Slide Number Placeholder 5">
            <a:extLst>
              <a:ext uri="{FF2B5EF4-FFF2-40B4-BE49-F238E27FC236}">
                <a16:creationId xmlns:a16="http://schemas.microsoft.com/office/drawing/2014/main" id="{A03D4FF4-19B4-3D4D-AA3C-3F561404C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BDDFF80-95F1-47A6-94F8-B9DE1940E110}" type="slidenum">
              <a:rPr lang="sr-Cyrl-CS" altLang="en-US" sz="1200"/>
              <a:pPr eaLnBrk="1" hangingPunct="1"/>
              <a:t>31</a:t>
            </a:fld>
            <a:endParaRPr lang="sr-Cyrl-CS" altLang="en-US" sz="12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F2E015B0-723C-5779-E5AC-0589A94E2E12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5524500" y="1"/>
            <a:ext cx="6667500" cy="1571624"/>
          </a:xfrm>
        </p:spPr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Above: Preparing the column segment for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coloplasty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 : Vascularization types and schemes colon segments</a:t>
            </a:r>
          </a:p>
        </p:txBody>
      </p:sp>
      <p:sp>
        <p:nvSpPr>
          <p:cNvPr id="22531" name="Slide Number Placeholder 5">
            <a:extLst>
              <a:ext uri="{FF2B5EF4-FFF2-40B4-BE49-F238E27FC236}">
                <a16:creationId xmlns:a16="http://schemas.microsoft.com/office/drawing/2014/main" id="{FCCED4F7-B8DD-3D28-3B72-6AFF9F7D9E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70F759B-D033-41D0-9ACB-F1DF9A94F5D9}" type="slidenum">
              <a:rPr lang="sr-Latn-CS" altLang="en-US" sz="1200"/>
              <a:pPr eaLnBrk="1" hangingPunct="1"/>
              <a:t>32</a:t>
            </a:fld>
            <a:endParaRPr lang="sr-Latn-CS" altLang="en-US" sz="1200"/>
          </a:p>
        </p:txBody>
      </p:sp>
      <p:pic>
        <p:nvPicPr>
          <p:cNvPr id="22532" name="Picture 8" descr="rad06438.jpg">
            <a:extLst>
              <a:ext uri="{FF2B5EF4-FFF2-40B4-BE49-F238E27FC236}">
                <a16:creationId xmlns:a16="http://schemas.microsoft.com/office/drawing/2014/main" id="{63253164-99B9-0AB7-0946-FEC75E3C308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4929188"/>
            <a:ext cx="16605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9" descr="rad043C7.jpg">
            <a:extLst>
              <a:ext uri="{FF2B5EF4-FFF2-40B4-BE49-F238E27FC236}">
                <a16:creationId xmlns:a16="http://schemas.microsoft.com/office/drawing/2014/main" id="{B7866C75-21FF-E3FB-D05B-CC10DB80A8A6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588" y="4929188"/>
            <a:ext cx="7491412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10" descr="rad19CE3.jpg">
            <a:extLst>
              <a:ext uri="{FF2B5EF4-FFF2-40B4-BE49-F238E27FC236}">
                <a16:creationId xmlns:a16="http://schemas.microsoft.com/office/drawing/2014/main" id="{AC734BCB-3EB1-DA70-0B0A-2D0600096B9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1571625"/>
            <a:ext cx="51435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1" descr="rad6E106.jpg">
            <a:extLst>
              <a:ext uri="{FF2B5EF4-FFF2-40B4-BE49-F238E27FC236}">
                <a16:creationId xmlns:a16="http://schemas.microsoft.com/office/drawing/2014/main" id="{D4DD93EB-A76F-9854-292A-A8DB1BAEAB75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36838"/>
            <a:ext cx="400050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2" descr="radAD788.jpg">
            <a:extLst>
              <a:ext uri="{FF2B5EF4-FFF2-40B4-BE49-F238E27FC236}">
                <a16:creationId xmlns:a16="http://schemas.microsoft.com/office/drawing/2014/main" id="{30F8A0AF-FDBF-586F-06E4-3B4BE2E85154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40005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Slide Number Placeholder 5">
            <a:extLst>
              <a:ext uri="{FF2B5EF4-FFF2-40B4-BE49-F238E27FC236}">
                <a16:creationId xmlns:a16="http://schemas.microsoft.com/office/drawing/2014/main" id="{5226838E-0BD4-7737-4C92-E8C3D27F77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E2700F7-FE3C-42E6-8BC4-C403F315F34E}" type="slidenum">
              <a:rPr lang="sr-Latn-CS" altLang="en-US" sz="1200"/>
              <a:pPr eaLnBrk="1" hangingPunct="1"/>
              <a:t>33</a:t>
            </a:fld>
            <a:endParaRPr lang="sr-Latn-CS" altLang="en-US" sz="1200"/>
          </a:p>
        </p:txBody>
      </p:sp>
      <p:pic>
        <p:nvPicPr>
          <p:cNvPr id="23556" name="Picture 8" descr="rad2AA29.jpg">
            <a:extLst>
              <a:ext uri="{FF2B5EF4-FFF2-40B4-BE49-F238E27FC236}">
                <a16:creationId xmlns:a16="http://schemas.microsoft.com/office/drawing/2014/main" id="{A8CED7D4-9DBE-6B7C-BCC2-18712FFE214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63" y="3857626"/>
            <a:ext cx="2857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9" descr="radC9EF3.jpg">
            <a:extLst>
              <a:ext uri="{FF2B5EF4-FFF2-40B4-BE49-F238E27FC236}">
                <a16:creationId xmlns:a16="http://schemas.microsoft.com/office/drawing/2014/main" id="{4D44CC4E-6774-0025-D322-C0E5A1F1CEA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3857626"/>
            <a:ext cx="4643437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0" descr="rad22449.jpg">
            <a:extLst>
              <a:ext uri="{FF2B5EF4-FFF2-40B4-BE49-F238E27FC236}">
                <a16:creationId xmlns:a16="http://schemas.microsoft.com/office/drawing/2014/main" id="{30666760-8956-C4A4-A75F-4DDC2DC19DA6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857250"/>
            <a:ext cx="1636713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1" descr="rad7D2B8.jpg">
            <a:extLst>
              <a:ext uri="{FF2B5EF4-FFF2-40B4-BE49-F238E27FC236}">
                <a16:creationId xmlns:a16="http://schemas.microsoft.com/office/drawing/2014/main" id="{8F7986DE-ABD8-5369-A1C4-FA382D05A8E4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857250"/>
            <a:ext cx="4857750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2" descr="rad50A24.jpg">
            <a:extLst>
              <a:ext uri="{FF2B5EF4-FFF2-40B4-BE49-F238E27FC236}">
                <a16:creationId xmlns:a16="http://schemas.microsoft.com/office/drawing/2014/main" id="{5D5D859D-451E-E5BC-9B2A-5746D7D2ECEB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64" y="857251"/>
            <a:ext cx="2651125" cy="302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22D5C0-FB1C-746A-F9C8-510740D6AB87}"/>
              </a:ext>
            </a:extLst>
          </p:cNvPr>
          <p:cNvSpPr txBox="1"/>
          <p:nvPr/>
        </p:nvSpPr>
        <p:spPr>
          <a:xfrm>
            <a:off x="3048719" y="0"/>
            <a:ext cx="7449628" cy="774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Right: Retrosternal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coloplasty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 and left: Free graft and anastomosis a.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ileocolicae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carotid a.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4D54C0A9-5FB4-B8FA-5202-BCC331265AB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0"/>
            <a:ext cx="9144000" cy="1125538"/>
          </a:xfrm>
        </p:spPr>
        <p:txBody>
          <a:bodyPr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Left esophageal coloplasty</a:t>
            </a:r>
            <a:b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(ligature of the right and middle colic arteries)</a:t>
            </a:r>
          </a:p>
        </p:txBody>
      </p:sp>
      <p:sp>
        <p:nvSpPr>
          <p:cNvPr id="24579" name="Slide Number Placeholder 5">
            <a:extLst>
              <a:ext uri="{FF2B5EF4-FFF2-40B4-BE49-F238E27FC236}">
                <a16:creationId xmlns:a16="http://schemas.microsoft.com/office/drawing/2014/main" id="{1E74C235-F276-8CCD-8805-684B461047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A682C36-41B3-4EAE-AB4D-88057F0426F2}" type="slidenum">
              <a:rPr lang="sr-Latn-CS" altLang="en-US" sz="1200"/>
              <a:pPr eaLnBrk="1" hangingPunct="1"/>
              <a:t>34</a:t>
            </a:fld>
            <a:endParaRPr lang="sr-Latn-CS" altLang="en-US" sz="1200"/>
          </a:p>
        </p:txBody>
      </p:sp>
      <p:pic>
        <p:nvPicPr>
          <p:cNvPr id="24580" name="Picture 7" descr="radBE474.jpg">
            <a:extLst>
              <a:ext uri="{FF2B5EF4-FFF2-40B4-BE49-F238E27FC236}">
                <a16:creationId xmlns:a16="http://schemas.microsoft.com/office/drawing/2014/main" id="{C09ADEDB-6219-3561-4C79-9FAF19E8E465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214688"/>
            <a:ext cx="5500688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8" descr="radF1383.jpg">
            <a:extLst>
              <a:ext uri="{FF2B5EF4-FFF2-40B4-BE49-F238E27FC236}">
                <a16:creationId xmlns:a16="http://schemas.microsoft.com/office/drawing/2014/main" id="{38A5BFCB-45C0-A145-0259-1DB756BDFA0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688" y="1143000"/>
            <a:ext cx="3643312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9" descr="rad67A55.jpg">
            <a:extLst>
              <a:ext uri="{FF2B5EF4-FFF2-40B4-BE49-F238E27FC236}">
                <a16:creationId xmlns:a16="http://schemas.microsoft.com/office/drawing/2014/main" id="{CBB6E0E3-C656-24DB-182E-7894F52EB2BF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143000"/>
            <a:ext cx="550862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0" descr="rad1DAE8.jpg">
            <a:extLst>
              <a:ext uri="{FF2B5EF4-FFF2-40B4-BE49-F238E27FC236}">
                <a16:creationId xmlns:a16="http://schemas.microsoft.com/office/drawing/2014/main" id="{ACD47678-4C19-8031-49B0-115886A6488B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26" y="3857626"/>
            <a:ext cx="36353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>
            <a:extLst>
              <a:ext uri="{FF2B5EF4-FFF2-40B4-BE49-F238E27FC236}">
                <a16:creationId xmlns:a16="http://schemas.microsoft.com/office/drawing/2014/main" id="{B9DEE981-D3C7-E646-B16C-7D09099F5962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986646"/>
            <a:ext cx="9144000" cy="6000750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4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varices</a:t>
            </a:r>
          </a:p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24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Pathoanatomy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submucosal varicosities of the lower third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of the proximal stomach. Portal hypertension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 picture: liver cirrhosis, splenomegaly, bleeding, hematemesis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Diagnostics : X-ray – lacunar lighting on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esophagography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splenoportography, endoscopy </a:t>
            </a:r>
          </a:p>
        </p:txBody>
      </p:sp>
      <p:sp>
        <p:nvSpPr>
          <p:cNvPr id="25604" name="Slide Number Placeholder 5">
            <a:extLst>
              <a:ext uri="{FF2B5EF4-FFF2-40B4-BE49-F238E27FC236}">
                <a16:creationId xmlns:a16="http://schemas.microsoft.com/office/drawing/2014/main" id="{838DACFC-575E-279C-CF5B-67AD21DB45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0A9AE4-6E4E-4D56-A0DD-614FBC674E5A}" type="slidenum">
              <a:rPr lang="sr-Latn-CS" altLang="en-US" sz="1200"/>
              <a:pPr eaLnBrk="1" hangingPunct="1"/>
              <a:t>35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>
            <a:extLst>
              <a:ext uri="{FF2B5EF4-FFF2-40B4-BE49-F238E27FC236}">
                <a16:creationId xmlns:a16="http://schemas.microsoft.com/office/drawing/2014/main" id="{863C956B-4162-D63F-A545-4774A26111AF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071564"/>
            <a:ext cx="9144000" cy="5786437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 of </a:t>
            </a:r>
            <a:r>
              <a:rPr lang="en-GB" sz="24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4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varices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Urgent: Blackmore -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Sengstaken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tube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Conservative: curative endoscopy,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sclerosation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Elective surgical intervention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Shunts: splenorenal, portocaval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Intraluminal transection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(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Sagiura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Futagawa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6628" name="Slide Number Placeholder 5">
            <a:extLst>
              <a:ext uri="{FF2B5EF4-FFF2-40B4-BE49-F238E27FC236}">
                <a16:creationId xmlns:a16="http://schemas.microsoft.com/office/drawing/2014/main" id="{DD8441C7-7332-DDC7-2412-F6FEA63A6B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7A44386-8E6B-427C-B3A7-65E63ECD58D5}" type="slidenum">
              <a:rPr lang="sr-Cyrl-CS" altLang="en-US" sz="1200"/>
              <a:pPr eaLnBrk="1" hangingPunct="1"/>
              <a:t>36</a:t>
            </a:fld>
            <a:endParaRPr lang="sr-Cyrl-CS" altLang="en-US" sz="12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9082210-20A8-EA0E-E98C-38792F54917C}"/>
              </a:ext>
            </a:extLst>
          </p:cNvPr>
          <p:cNvGrpSpPr/>
          <p:nvPr/>
        </p:nvGrpSpPr>
        <p:grpSpPr>
          <a:xfrm>
            <a:off x="7278822" y="2181490"/>
            <a:ext cx="4578016" cy="2495020"/>
            <a:chOff x="7313328" y="1645660"/>
            <a:chExt cx="4578016" cy="249502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B42C66B-7DD2-A903-B167-D8E1D0F6D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13328" y="1645660"/>
              <a:ext cx="2289008" cy="249501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F111EA6-D890-F0D8-4586-3543F8A7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02336" y="1645661"/>
              <a:ext cx="2289008" cy="249501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A5B7E5-C528-8710-840B-A099FA7FA4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1336795"/>
            <a:ext cx="6524625" cy="5048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874494-F98E-9796-36F2-060C1B0A2939}"/>
              </a:ext>
            </a:extLst>
          </p:cNvPr>
          <p:cNvSpPr txBox="1"/>
          <p:nvPr/>
        </p:nvSpPr>
        <p:spPr>
          <a:xfrm>
            <a:off x="3048718" y="561519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Shunts: splenorenal, portocaval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37859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0" name="Rectangle 4">
            <a:extLst>
              <a:ext uri="{FF2B5EF4-FFF2-40B4-BE49-F238E27FC236}">
                <a16:creationId xmlns:a16="http://schemas.microsoft.com/office/drawing/2014/main" id="{EE2ADC00-ADD6-B26B-82FE-E21B6EC060B7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844437" y="12701"/>
            <a:ext cx="4902678" cy="1554163"/>
          </a:xfrm>
        </p:spPr>
        <p:txBody>
          <a:bodyPr>
            <a:norm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Left: Varicose veins of the colon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Right: Placing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Blackemore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Sengstaken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tube</a:t>
            </a:r>
            <a:endParaRPr lang="sr-Latn-C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7651" name="Slide Number Placeholder 4">
            <a:extLst>
              <a:ext uri="{FF2B5EF4-FFF2-40B4-BE49-F238E27FC236}">
                <a16:creationId xmlns:a16="http://schemas.microsoft.com/office/drawing/2014/main" id="{47DD35EB-4756-C613-3EF9-5C24C2A6B8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2E28D5E-063F-40D3-B985-D0FDFDBE1F22}" type="slidenum">
              <a:rPr lang="sr-Latn-CS" altLang="en-US" sz="1200"/>
              <a:pPr eaLnBrk="1" hangingPunct="1"/>
              <a:t>38</a:t>
            </a:fld>
            <a:endParaRPr lang="sr-Latn-CS" altLang="en-US" sz="1200"/>
          </a:p>
        </p:txBody>
      </p:sp>
      <p:pic>
        <p:nvPicPr>
          <p:cNvPr id="27652" name="Picture 6" descr="rad32D04.jpg">
            <a:extLst>
              <a:ext uri="{FF2B5EF4-FFF2-40B4-BE49-F238E27FC236}">
                <a16:creationId xmlns:a16="http://schemas.microsoft.com/office/drawing/2014/main" id="{08ECF4C0-BF71-F44F-926D-D574A6AA1E7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1"/>
            <a:ext cx="3714750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7" descr="radE45C4.jpg">
            <a:extLst>
              <a:ext uri="{FF2B5EF4-FFF2-40B4-BE49-F238E27FC236}">
                <a16:creationId xmlns:a16="http://schemas.microsoft.com/office/drawing/2014/main" id="{BC2EE97F-9FF6-4BDA-89E9-D3C6E3E90A4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79564"/>
            <a:ext cx="5429250" cy="527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8" descr="rad1117A.jpg">
            <a:extLst>
              <a:ext uri="{FF2B5EF4-FFF2-40B4-BE49-F238E27FC236}">
                <a16:creationId xmlns:a16="http://schemas.microsoft.com/office/drawing/2014/main" id="{A5862F64-1050-7D47-5CAC-6D4A71A23515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6" y="4338638"/>
            <a:ext cx="637222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>
            <a:extLst>
              <a:ext uri="{FF2B5EF4-FFF2-40B4-BE49-F238E27FC236}">
                <a16:creationId xmlns:a16="http://schemas.microsoft.com/office/drawing/2014/main" id="{94306E13-2666-01D9-604E-D96D2F568B5D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0"/>
            <a:ext cx="9144000" cy="1111250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Cardiospasm - Achalasia</a:t>
            </a: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051" name="Rectangle 3">
            <a:extLst>
              <a:ext uri="{FF2B5EF4-FFF2-40B4-BE49-F238E27FC236}">
                <a16:creationId xmlns:a16="http://schemas.microsoft.com/office/drawing/2014/main" id="{C58A9F3C-2716-7CE5-C18B-D5004D8AFE6E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888586"/>
            <a:ext cx="9144000" cy="3709958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Pathology : degeneration of the plexus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myentericus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submucosa of the distal part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stenosis and proximal dilatation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 picture - four stages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Functional spasms, peristalsis disorder with esophagogram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Constant spasm with dysphagia, dilatation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esophagogram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Organic stenosis with fibrosis of the musculature of the distal part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pronounced dilatation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regurgitation and "fetor ex ore"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Definite fibrous stenosis on the cardia,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tortuous in the form of a corkscrew </a:t>
            </a:r>
          </a:p>
        </p:txBody>
      </p:sp>
      <p:sp>
        <p:nvSpPr>
          <p:cNvPr id="28676" name="Slide Number Placeholder 5">
            <a:extLst>
              <a:ext uri="{FF2B5EF4-FFF2-40B4-BE49-F238E27FC236}">
                <a16:creationId xmlns:a16="http://schemas.microsoft.com/office/drawing/2014/main" id="{0C71D3E4-E772-67D3-0608-80FD06212E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124B908-DB66-4684-AC28-3CE70DC6699C}" type="slidenum">
              <a:rPr lang="sr-Cyrl-CS" altLang="en-US" sz="1200"/>
              <a:pPr eaLnBrk="1" hangingPunct="1"/>
              <a:t>39</a:t>
            </a:fld>
            <a:endParaRPr lang="sr-Cyrl-CS" altLang="en-US" sz="1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6B7D12-2AAC-64BE-6E09-DF49904B4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3002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D21728-2D00-DBDA-344D-5CB3EC663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488" y="2415397"/>
            <a:ext cx="9119024" cy="28755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1215B9-6214-4B61-923B-B23B1EE4D1BB}"/>
              </a:ext>
            </a:extLst>
          </p:cNvPr>
          <p:cNvSpPr txBox="1"/>
          <p:nvPr/>
        </p:nvSpPr>
        <p:spPr>
          <a:xfrm>
            <a:off x="2072856" y="818882"/>
            <a:ext cx="80462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Radiological appearance on barium swallow of different stages of achalasia: a stage I, b stage II, c stage III, d stage IV</a:t>
            </a:r>
          </a:p>
        </p:txBody>
      </p:sp>
    </p:spTree>
    <p:extLst>
      <p:ext uri="{BB962C8B-B14F-4D97-AF65-F5344CB8AC3E}">
        <p14:creationId xmlns:p14="http://schemas.microsoft.com/office/powerpoint/2010/main" val="27420012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>
            <a:extLst>
              <a:ext uri="{FF2B5EF4-FFF2-40B4-BE49-F238E27FC236}">
                <a16:creationId xmlns:a16="http://schemas.microsoft.com/office/drawing/2014/main" id="{29DC4BD0-79CE-56B6-C45C-7A9A3FABBCC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577850"/>
            <a:ext cx="9144000" cy="785813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36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 of achalasia</a:t>
            </a:r>
          </a:p>
        </p:txBody>
      </p:sp>
      <p:sp>
        <p:nvSpPr>
          <p:cNvPr id="131075" name="Rectangle 3">
            <a:extLst>
              <a:ext uri="{FF2B5EF4-FFF2-40B4-BE49-F238E27FC236}">
                <a16:creationId xmlns:a16="http://schemas.microsoft.com/office/drawing/2014/main" id="{466C25B1-0668-5FCA-64F4-7FF1CDB4AB10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2604099"/>
            <a:ext cx="9144000" cy="2511815"/>
          </a:xfrm>
        </p:spPr>
        <p:txBody>
          <a:bodyPr>
            <a:normAutofit lnSpcReduction="10000"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Esophagogram: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hydroaeric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level, funnel-shaped interruption of barium on the cardia, irregular peristalsis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Methacholine test: injection methacholine chloride gives a strong contraction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retrosternal pain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Esophagomanometry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Fiberoptic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esophagoscopy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Echoendoscopy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9700" name="Slide Number Placeholder 5">
            <a:extLst>
              <a:ext uri="{FF2B5EF4-FFF2-40B4-BE49-F238E27FC236}">
                <a16:creationId xmlns:a16="http://schemas.microsoft.com/office/drawing/2014/main" id="{DADBF790-B47E-777A-7044-540711B52B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198E6DD-5098-402C-91CB-C6A4431DE7AC}" type="slidenum">
              <a:rPr lang="sr-Cyrl-CS" altLang="en-US" sz="1200"/>
              <a:pPr eaLnBrk="1" hangingPunct="1"/>
              <a:t>41</a:t>
            </a:fld>
            <a:endParaRPr lang="sr-Cyrl-CS" altLang="en-US" sz="12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>
            <a:extLst>
              <a:ext uri="{FF2B5EF4-FFF2-40B4-BE49-F238E27FC236}">
                <a16:creationId xmlns:a16="http://schemas.microsoft.com/office/drawing/2014/main" id="{B6C9EA51-EB9E-1498-D167-1384B441DAB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0"/>
            <a:ext cx="9144000" cy="857250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 of achalasia</a:t>
            </a: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75C0BAF0-8EF8-40F4-A760-F03DA6BFC616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959006"/>
            <a:ext cx="9144000" cy="6072187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Conservative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Medicinal (atropine , papaverine, glucagon)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Dilatations, swelling (first two stages)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Extramucosal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cardiotomy with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antireflux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procedure ( Heller - Dor )</a:t>
            </a:r>
          </a:p>
        </p:txBody>
      </p:sp>
      <p:sp>
        <p:nvSpPr>
          <p:cNvPr id="30724" name="Slide Number Placeholder 5">
            <a:extLst>
              <a:ext uri="{FF2B5EF4-FFF2-40B4-BE49-F238E27FC236}">
                <a16:creationId xmlns:a16="http://schemas.microsoft.com/office/drawing/2014/main" id="{E25653AC-49D7-33B0-A20B-5034D23241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0A73216-7C2E-42F5-B6B1-3B35F13C4D07}" type="slidenum">
              <a:rPr lang="sr-Cyrl-CS" altLang="en-US" sz="1200"/>
              <a:pPr eaLnBrk="1" hangingPunct="1"/>
              <a:t>42</a:t>
            </a:fld>
            <a:endParaRPr lang="sr-Cyrl-CS" altLang="en-US" sz="12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75AC36C6-98F4-285E-B0DD-3E2568938D91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1"/>
            <a:ext cx="4211638" cy="1700213"/>
          </a:xfrm>
        </p:spPr>
        <p:txBody>
          <a:bodyPr/>
          <a:lstStyle/>
          <a:p>
            <a:pPr algn="ctr" eaLnBrk="1" hangingPunct="1"/>
            <a:r>
              <a:rPr lang="en-GB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Clinical appearance and achalasia surgery</a:t>
            </a:r>
            <a:endParaRPr lang="sr-Latn-CS" altLang="en-US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7" name="Slide Number Placeholder 5">
            <a:extLst>
              <a:ext uri="{FF2B5EF4-FFF2-40B4-BE49-F238E27FC236}">
                <a16:creationId xmlns:a16="http://schemas.microsoft.com/office/drawing/2014/main" id="{EDF4AA8E-105F-1180-3F74-CD7AAF96F0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97CC02D-A582-4DDC-9E1B-569E7095D117}" type="slidenum">
              <a:rPr lang="sr-Latn-CS" altLang="en-US" sz="1200"/>
              <a:pPr eaLnBrk="1" hangingPunct="1"/>
              <a:t>43</a:t>
            </a:fld>
            <a:endParaRPr lang="sr-Latn-CS" altLang="en-US" sz="1200"/>
          </a:p>
        </p:txBody>
      </p:sp>
      <p:pic>
        <p:nvPicPr>
          <p:cNvPr id="31748" name="Picture 6" descr="radE5964.jpg">
            <a:extLst>
              <a:ext uri="{FF2B5EF4-FFF2-40B4-BE49-F238E27FC236}">
                <a16:creationId xmlns:a16="http://schemas.microsoft.com/office/drawing/2014/main" id="{1A44234D-5F23-C8E8-7BDA-E56A9D4B52C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719" y="0"/>
            <a:ext cx="4929187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7" descr="rad4A8CA.jpg">
            <a:extLst>
              <a:ext uri="{FF2B5EF4-FFF2-40B4-BE49-F238E27FC236}">
                <a16:creationId xmlns:a16="http://schemas.microsoft.com/office/drawing/2014/main" id="{D9CAE586-245A-7D50-EB0F-CF7526AD1569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771" y="1129611"/>
            <a:ext cx="4214813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8" descr="rad418B9.jpg">
            <a:extLst>
              <a:ext uri="{FF2B5EF4-FFF2-40B4-BE49-F238E27FC236}">
                <a16:creationId xmlns:a16="http://schemas.microsoft.com/office/drawing/2014/main" id="{9224BD05-AEF8-8E80-D6D2-7AEB80D15D3A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719" y="3357563"/>
            <a:ext cx="4929187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471BD30B-C33D-3220-FB15-0BC418C6D5A2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293299"/>
            <a:ext cx="9144000" cy="785813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 diverticulum</a:t>
            </a: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195" name="Rectangle 3">
            <a:extLst>
              <a:ext uri="{FF2B5EF4-FFF2-40B4-BE49-F238E27FC236}">
                <a16:creationId xmlns:a16="http://schemas.microsoft.com/office/drawing/2014/main" id="{469F3DC3-EC3E-0D20-6681-16C0C67E90BD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803694" y="2108499"/>
            <a:ext cx="10584612" cy="3515923"/>
          </a:xfrm>
        </p:spPr>
        <p:txBody>
          <a:bodyPr>
            <a:normAutofit fontScale="92500" lnSpcReduction="20000"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Pulsative: familial, more common in women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Traction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Cervical –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Zenker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(63 %)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Pulsative mucosal prolapse, more common on the left sides, dysphagia, regurgitation, fetor ex ore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Complications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Perforation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Mediastinitis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fistula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Aspiration into the larynx</a:t>
            </a:r>
          </a:p>
        </p:txBody>
      </p:sp>
      <p:sp>
        <p:nvSpPr>
          <p:cNvPr id="32772" name="Slide Number Placeholder 5">
            <a:extLst>
              <a:ext uri="{FF2B5EF4-FFF2-40B4-BE49-F238E27FC236}">
                <a16:creationId xmlns:a16="http://schemas.microsoft.com/office/drawing/2014/main" id="{6FB5EEEC-F3F6-02FB-B140-4B60B0BD72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3DC031C-4436-4B8F-8B00-0FF9C791FC42}" type="slidenum">
              <a:rPr lang="sr-Cyrl-CS" altLang="en-US" sz="1200"/>
              <a:pPr eaLnBrk="1" hangingPunct="1"/>
              <a:t>44</a:t>
            </a:fld>
            <a:endParaRPr lang="sr-Cyrl-CS" altLang="en-US" sz="120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>
            <a:extLst>
              <a:ext uri="{FF2B5EF4-FFF2-40B4-BE49-F238E27FC236}">
                <a16:creationId xmlns:a16="http://schemas.microsoft.com/office/drawing/2014/main" id="{A72491EB-0D8B-7CC0-486A-C01D7FA82B66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296774"/>
            <a:ext cx="9144000" cy="1143000"/>
          </a:xfrm>
        </p:spPr>
        <p:txBody>
          <a:bodyPr>
            <a:normAutofit fontScale="90000"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 of </a:t>
            </a:r>
            <a:r>
              <a:rPr lang="en-GB" sz="4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diverticulum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AC83E118-181A-D125-B44C-E1745D56C41B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2098376"/>
            <a:ext cx="9144000" cy="2456372"/>
          </a:xfrm>
        </p:spPr>
        <p:txBody>
          <a:bodyPr>
            <a:normAutofit fontScale="92500" lnSpcReduction="20000"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Surgical ablation of the diverticulum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suture in layers with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plerual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“pouch”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Traction are not for operative treatment in most cases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Zenker's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operated on as soon as possible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Epiphrenic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diverticula are operated on electively</a:t>
            </a:r>
          </a:p>
        </p:txBody>
      </p:sp>
      <p:sp>
        <p:nvSpPr>
          <p:cNvPr id="33796" name="Slide Number Placeholder 5">
            <a:extLst>
              <a:ext uri="{FF2B5EF4-FFF2-40B4-BE49-F238E27FC236}">
                <a16:creationId xmlns:a16="http://schemas.microsoft.com/office/drawing/2014/main" id="{6EDD5E70-D04B-4DD4-EF98-0D5758F8E5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E637F66-22BE-42CE-9998-209B8A6E343F}" type="slidenum">
              <a:rPr lang="sr-Cyrl-CS" altLang="en-US" sz="1200"/>
              <a:pPr eaLnBrk="1" hangingPunct="1"/>
              <a:t>45</a:t>
            </a:fld>
            <a:endParaRPr lang="sr-Cyrl-CS" altLang="en-US" sz="12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>
            <a:extLst>
              <a:ext uri="{FF2B5EF4-FFF2-40B4-BE49-F238E27FC236}">
                <a16:creationId xmlns:a16="http://schemas.microsoft.com/office/drawing/2014/main" id="{78621FD8-8F00-4487-25DF-E1D15C95039D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3999" y="353684"/>
            <a:ext cx="9144000" cy="928688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36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Reflux esophagitis "GERD "</a:t>
            </a:r>
          </a:p>
        </p:txBody>
      </p:sp>
      <p:sp>
        <p:nvSpPr>
          <p:cNvPr id="144387" name="Rectangle 3">
            <a:extLst>
              <a:ext uri="{FF2B5EF4-FFF2-40B4-BE49-F238E27FC236}">
                <a16:creationId xmlns:a16="http://schemas.microsoft.com/office/drawing/2014/main" id="{E6B242CC-6CCF-6A16-1E0F-1BE6FEFF871A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042358" y="2082201"/>
            <a:ext cx="10107283" cy="2334524"/>
          </a:xfrm>
        </p:spPr>
        <p:txBody>
          <a:bodyPr>
            <a:no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﻿ 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Pathoanatomy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reflux into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pepsin and HCL, bile, pancreatic juice, duodenal juice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Pathophysiology: at the beginning of the twentieth century (Humper -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Winkelstein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Clinical picture: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pain, hematemesis, accompanying hiatus hernia (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Gilespie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-Thompson) </a:t>
            </a:r>
          </a:p>
        </p:txBody>
      </p:sp>
      <p:sp>
        <p:nvSpPr>
          <p:cNvPr id="34820" name="Slide Number Placeholder 5">
            <a:extLst>
              <a:ext uri="{FF2B5EF4-FFF2-40B4-BE49-F238E27FC236}">
                <a16:creationId xmlns:a16="http://schemas.microsoft.com/office/drawing/2014/main" id="{65CBAFEA-0171-1186-9999-AF03E04F4B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6E74E4E-84FF-45BA-B83C-7B5C954F85F6}" type="slidenum">
              <a:rPr lang="sr-Latn-CS" altLang="en-US" sz="1200"/>
              <a:pPr eaLnBrk="1" hangingPunct="1"/>
              <a:t>46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>
            <a:extLst>
              <a:ext uri="{FF2B5EF4-FFF2-40B4-BE49-F238E27FC236}">
                <a16:creationId xmlns:a16="http://schemas.microsoft.com/office/drawing/2014/main" id="{4618FB91-A683-18C1-CCFC-A432E3B11F8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73025"/>
            <a:ext cx="9144000" cy="857250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Diagnosis of GERD - a</a:t>
            </a: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D4FE7DA6-5FEE-D6B9-4772-1083E3F9733B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423156"/>
            <a:ext cx="9144000" cy="4440312"/>
          </a:xfrm>
        </p:spPr>
        <p:txBody>
          <a:bodyPr>
            <a:no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Fiberoptic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endoscopy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Stages of the disease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Hyperemia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Fibrinous inflammation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Erosions and ulcerations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Definite stenosis, malignancy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Synerradiography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Trendelenburg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position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Manometry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 - measurement, acid cleaning test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Radioisotope test</a:t>
            </a: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Bernstein's test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844" name="Slide Number Placeholder 5">
            <a:extLst>
              <a:ext uri="{FF2B5EF4-FFF2-40B4-BE49-F238E27FC236}">
                <a16:creationId xmlns:a16="http://schemas.microsoft.com/office/drawing/2014/main" id="{A3D3503E-EA15-AFA1-70DC-81A054169E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479E157-D281-4783-968D-205832B4CD3B}" type="slidenum">
              <a:rPr lang="sr-Cyrl-CS" altLang="en-US" sz="1200"/>
              <a:pPr eaLnBrk="1" hangingPunct="1"/>
              <a:t>47</a:t>
            </a:fld>
            <a:endParaRPr lang="sr-Cyrl-CS" altLang="en-US" sz="120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>
            <a:extLst>
              <a:ext uri="{FF2B5EF4-FFF2-40B4-BE49-F238E27FC236}">
                <a16:creationId xmlns:a16="http://schemas.microsoft.com/office/drawing/2014/main" id="{A870C214-5BAA-E06F-6193-DA80A0EB92A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284673"/>
            <a:ext cx="9144000" cy="1071563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Complications of GERD </a:t>
            </a: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7459" name="Rectangle 3">
            <a:extLst>
              <a:ext uri="{FF2B5EF4-FFF2-40B4-BE49-F238E27FC236}">
                <a16:creationId xmlns:a16="http://schemas.microsoft.com/office/drawing/2014/main" id="{90735F37-2B98-EC49-C9EE-3F1439A8C8E4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2164287"/>
            <a:ext cx="9144000" cy="2529426"/>
          </a:xfrm>
        </p:spPr>
        <p:txBody>
          <a:bodyPr>
            <a:normAutofit fontScale="92500" lnSpcReduction="20000"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Definite distal stenosis of the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Dilatations and bulging are not possible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Esophageal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ulcer with hematemesis and perforation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Barrett's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with ulcer (adenocarcinoma 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Savary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ulcer high on the </a:t>
            </a:r>
            <a:r>
              <a:rPr lang="en-GB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(squamous cell carcinoma)</a:t>
            </a:r>
          </a:p>
        </p:txBody>
      </p:sp>
      <p:sp>
        <p:nvSpPr>
          <p:cNvPr id="36868" name="Slide Number Placeholder 5">
            <a:extLst>
              <a:ext uri="{FF2B5EF4-FFF2-40B4-BE49-F238E27FC236}">
                <a16:creationId xmlns:a16="http://schemas.microsoft.com/office/drawing/2014/main" id="{2CFCDEF3-F467-47D7-E1D0-8690BAE719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D5F94E0-E36D-48E8-95D9-01BB8C1D38B0}" type="slidenum">
              <a:rPr lang="sr-Cyrl-CS" altLang="en-US" sz="1200"/>
              <a:pPr eaLnBrk="1" hangingPunct="1"/>
              <a:t>48</a:t>
            </a:fld>
            <a:endParaRPr lang="sr-Cyrl-CS" altLang="en-US" sz="12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899669A7-0FAB-ABEA-46F8-C2F31F86961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534838" y="1992702"/>
            <a:ext cx="11231592" cy="1863306"/>
          </a:xfrm>
        </p:spPr>
        <p:txBody>
          <a:bodyPr>
            <a:normAutofit fontScale="9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Hygienic and dietary treatment (weight loss, high headboard, abstinence from alcohol, coffee, spicy food) antacids, blockers</a:t>
            </a:r>
            <a:b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Inhibitors of HCL secretion </a:t>
            </a:r>
            <a:b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Prevention</a:t>
            </a:r>
            <a:b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Avoid long-term gastric tubes</a:t>
            </a:r>
            <a:b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Treat constipation and other causes of flatulence</a:t>
            </a:r>
            <a:b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Treatment and prevention of complications of the ulcer diseases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892" name="Slide Number Placeholder 5">
            <a:extLst>
              <a:ext uri="{FF2B5EF4-FFF2-40B4-BE49-F238E27FC236}">
                <a16:creationId xmlns:a16="http://schemas.microsoft.com/office/drawing/2014/main" id="{2E3FB481-91B6-5DE8-029E-CDA3EA55AF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6AB160F-39EA-469D-A2A0-48AA5286218A}" type="slidenum">
              <a:rPr lang="sr-Latn-CS" altLang="en-US" sz="1200"/>
              <a:pPr eaLnBrk="1" hangingPunct="1"/>
              <a:t>49</a:t>
            </a:fld>
            <a:endParaRPr lang="sr-Latn-CS" altLang="en-US" sz="12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BBE2F6-161C-97F4-9F09-254887A42D89}"/>
              </a:ext>
            </a:extLst>
          </p:cNvPr>
          <p:cNvSpPr txBox="1"/>
          <p:nvPr/>
        </p:nvSpPr>
        <p:spPr>
          <a:xfrm>
            <a:off x="3048719" y="544266"/>
            <a:ext cx="60945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Medical treatment of reflux disease</a:t>
            </a:r>
            <a:endParaRPr lang="en-GB" sz="28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FDDA078-2195-99ED-E2A2-A410EFEE6BD1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319178"/>
            <a:ext cx="9144000" cy="714375"/>
          </a:xfrm>
        </p:spPr>
        <p:txBody>
          <a:bodyPr>
            <a:noAutofit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</a:t>
            </a:r>
            <a:r>
              <a:rPr lang="en-GB" sz="4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syndrome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EB03603-A04E-A5E5-8A54-DE4E82683171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305824"/>
            <a:ext cx="9144000" cy="6000750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DYSPHAGIO - difficult swallowing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Functional (on cold liquid)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Organic (on solid food)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LUSORIA ( compression of a.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subclaviae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dex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ODYNOPHAGIO – painful swallowing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Reflux esophagitis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Candidiasis in AIDS - a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Peptic ulcer of the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PYROSIS et REGURGITATIO - burning in epigastrium and retrosternal, return of acid and food by mouth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Reflux of acid and bile into the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Hiatus hernia and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diverticula </a:t>
            </a:r>
          </a:p>
        </p:txBody>
      </p:sp>
      <p:sp>
        <p:nvSpPr>
          <p:cNvPr id="4100" name="Slide Number Placeholder 5">
            <a:extLst>
              <a:ext uri="{FF2B5EF4-FFF2-40B4-BE49-F238E27FC236}">
                <a16:creationId xmlns:a16="http://schemas.microsoft.com/office/drawing/2014/main" id="{CA2140BE-4F8D-442D-2B3B-3FE7C98BD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178A662-C6A2-4047-8AF8-1CC6CEBE5999}" type="slidenum">
              <a:rPr lang="sr-Latn-CS" altLang="en-US" sz="1200"/>
              <a:pPr eaLnBrk="1" hangingPunct="1"/>
              <a:t>5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>
            <a:extLst>
              <a:ext uri="{FF2B5EF4-FFF2-40B4-BE49-F238E27FC236}">
                <a16:creationId xmlns:a16="http://schemas.microsoft.com/office/drawing/2014/main" id="{41EA53C0-E1F4-E01B-358A-8E30A731A12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241540"/>
            <a:ext cx="9144000" cy="1214438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en-GB" sz="4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5043" name="Rectangle 3">
            <a:extLst>
              <a:ext uri="{FF2B5EF4-FFF2-40B4-BE49-F238E27FC236}">
                <a16:creationId xmlns:a16="http://schemas.microsoft.com/office/drawing/2014/main" id="{243A7F6B-3272-A2DC-5E48-C8B4B1BF72C9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93012" y="2139891"/>
            <a:ext cx="9144000" cy="5572125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Intramural (mucosal)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Leiomyoma on the stalk (70 %)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Polyps (fibromas, fibromyomas,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hemangiomas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neurofibromas, lymphangiomas, osteochondromas)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Intramural (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extramucosal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Papillomas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adenomas (covered with mucosa, could be malignantly altered) </a:t>
            </a:r>
          </a:p>
        </p:txBody>
      </p:sp>
      <p:sp>
        <p:nvSpPr>
          <p:cNvPr id="38916" name="Slide Number Placeholder 5">
            <a:extLst>
              <a:ext uri="{FF2B5EF4-FFF2-40B4-BE49-F238E27FC236}">
                <a16:creationId xmlns:a16="http://schemas.microsoft.com/office/drawing/2014/main" id="{B8029081-BC33-D367-A48C-554B3142DC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87F9F82-E93B-4EF8-9090-294ECFA61721}" type="slidenum">
              <a:rPr lang="sr-Latn-CS" altLang="en-US" sz="1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1" hangingPunct="1"/>
              <a:t>50</a:t>
            </a:fld>
            <a:endParaRPr lang="sr-Latn-CS" altLang="en-US" sz="120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Rectangle 3">
            <a:extLst>
              <a:ext uri="{FF2B5EF4-FFF2-40B4-BE49-F238E27FC236}">
                <a16:creationId xmlns:a16="http://schemas.microsoft.com/office/drawing/2014/main" id="{A752A112-6582-1FE2-2F69-5E4D5E4FBCF1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601638" y="2463786"/>
            <a:ext cx="9144000" cy="1930428"/>
          </a:xfrm>
        </p:spPr>
        <p:txBody>
          <a:bodyPr>
            <a:normAutofit fontScale="92500" lnSpcReduction="10000"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Retention cysts: intramural, submucous, multiple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Congenital cysts: dermoid, paraesophageal, enterogenic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Fibromas: broad base, mucous membrane ulcerates on them, they bleed profusely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Fibroids: the lower third of the esophagus, give stenosis with its circular growth, frequency 0.5 - 0.8 %</a:t>
            </a:r>
          </a:p>
        </p:txBody>
      </p:sp>
      <p:sp>
        <p:nvSpPr>
          <p:cNvPr id="39940" name="Slide Number Placeholder 5">
            <a:extLst>
              <a:ext uri="{FF2B5EF4-FFF2-40B4-BE49-F238E27FC236}">
                <a16:creationId xmlns:a16="http://schemas.microsoft.com/office/drawing/2014/main" id="{0C089845-E365-D812-4B7D-EDBFBDC9EB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B5CF491-0A41-4554-9048-C79E3176E524}" type="slidenum">
              <a:rPr lang="sr-Latn-CS" altLang="en-US" sz="1200"/>
              <a:pPr eaLnBrk="1" hangingPunct="1"/>
              <a:t>51</a:t>
            </a:fld>
            <a:endParaRPr lang="sr-Latn-CS" altLang="en-US" sz="120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DEE3F10-3712-B81B-562D-087AFB62D2AB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524000" y="241540"/>
            <a:ext cx="9144000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40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 of the esophagus </a:t>
            </a: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6" name="Rectangle 4">
            <a:extLst>
              <a:ext uri="{FF2B5EF4-FFF2-40B4-BE49-F238E27FC236}">
                <a16:creationId xmlns:a16="http://schemas.microsoft.com/office/drawing/2014/main" id="{117D4A29-F8BC-3E5C-67BC-DBCF3A3BD1C2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440238" y="1"/>
            <a:ext cx="6227762" cy="642937"/>
          </a:xfrm>
        </p:spPr>
        <p:txBody>
          <a:bodyPr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Leiomyoma and carcinoma of the esophagus</a:t>
            </a:r>
          </a:p>
        </p:txBody>
      </p:sp>
      <p:sp>
        <p:nvSpPr>
          <p:cNvPr id="40963" name="Slide Number Placeholder 4">
            <a:extLst>
              <a:ext uri="{FF2B5EF4-FFF2-40B4-BE49-F238E27FC236}">
                <a16:creationId xmlns:a16="http://schemas.microsoft.com/office/drawing/2014/main" id="{9D130374-4327-FFEB-2053-C138F0267EA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DB69B80-8B96-4A63-AA1B-C63994B7574D}" type="slidenum">
              <a:rPr lang="sr-Latn-CS" altLang="en-US" sz="1200"/>
              <a:pPr eaLnBrk="1" hangingPunct="1"/>
              <a:t>52</a:t>
            </a:fld>
            <a:endParaRPr lang="sr-Latn-CS" altLang="en-US" sz="1200"/>
          </a:p>
        </p:txBody>
      </p:sp>
      <p:pic>
        <p:nvPicPr>
          <p:cNvPr id="40964" name="Picture 6" descr="rad4600C.jpg">
            <a:extLst>
              <a:ext uri="{FF2B5EF4-FFF2-40B4-BE49-F238E27FC236}">
                <a16:creationId xmlns:a16="http://schemas.microsoft.com/office/drawing/2014/main" id="{FED6F294-BCC2-2E5B-9856-0D603934582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2921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7" descr="rad0377C.jpg">
            <a:extLst>
              <a:ext uri="{FF2B5EF4-FFF2-40B4-BE49-F238E27FC236}">
                <a16:creationId xmlns:a16="http://schemas.microsoft.com/office/drawing/2014/main" id="{EFBAA6A7-91BC-1799-64D0-E3C49F934C3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642938"/>
            <a:ext cx="6227762" cy="621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>
            <a:extLst>
              <a:ext uri="{FF2B5EF4-FFF2-40B4-BE49-F238E27FC236}">
                <a16:creationId xmlns:a16="http://schemas.microsoft.com/office/drawing/2014/main" id="{B6ADA798-D9C2-61F3-34FA-3C390E00CB86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198408"/>
            <a:ext cx="9144000" cy="1052513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32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 of benign esophageal tumors</a:t>
            </a:r>
            <a:endParaRPr lang="en-GB" sz="32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815D9C23-EA17-9A1E-C09F-ED65292EAD29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1125" y="1850366"/>
            <a:ext cx="9144000" cy="2825151"/>
          </a:xfrm>
        </p:spPr>
        <p:txBody>
          <a:bodyPr>
            <a:normAutofit lnSpcReduction="10000"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not rush with the operation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Polyps are easily removed endoscopically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most common surgical interventions are: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Extraluminal enucleation (congenital cysts)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Local intraluminal excision with by suturing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plastic or patch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resections required in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enterogenic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cysts and large bleeding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988" name="Slide Number Placeholder 5">
            <a:extLst>
              <a:ext uri="{FF2B5EF4-FFF2-40B4-BE49-F238E27FC236}">
                <a16:creationId xmlns:a16="http://schemas.microsoft.com/office/drawing/2014/main" id="{F6C2F427-9B78-BF19-028B-D8981B9115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9A9992-5654-456C-9068-53A8B6282C47}" type="slidenum">
              <a:rPr lang="sr-Latn-CS" altLang="en-US" sz="1200"/>
              <a:pPr eaLnBrk="1" hangingPunct="1"/>
              <a:t>53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>
            <a:extLst>
              <a:ext uri="{FF2B5EF4-FFF2-40B4-BE49-F238E27FC236}">
                <a16:creationId xmlns:a16="http://schemas.microsoft.com/office/drawing/2014/main" id="{AFDAB681-336F-7ADB-9C27-9250E69D42E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343266" y="71439"/>
            <a:ext cx="4005532" cy="1571625"/>
          </a:xfrm>
        </p:spPr>
        <p:txBody>
          <a:bodyPr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 approaches for tumorectomy</a:t>
            </a:r>
            <a:br>
              <a:rPr lang="en-GB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Left: Left cervicotomy</a:t>
            </a:r>
            <a:br>
              <a:rPr lang="en-GB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Middle: Garlock approach</a:t>
            </a:r>
            <a:br>
              <a:rPr lang="en-GB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Right: Belsey approach</a:t>
            </a:r>
          </a:p>
        </p:txBody>
      </p:sp>
      <p:sp>
        <p:nvSpPr>
          <p:cNvPr id="43011" name="Slide Number Placeholder 5">
            <a:extLst>
              <a:ext uri="{FF2B5EF4-FFF2-40B4-BE49-F238E27FC236}">
                <a16:creationId xmlns:a16="http://schemas.microsoft.com/office/drawing/2014/main" id="{E1FDE201-A0C4-CDDB-13AB-A4BD6B8451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17607D2-5E57-4FF0-9B0E-C1DE52C31647}" type="slidenum">
              <a:rPr lang="sr-Latn-CS" altLang="en-US" sz="1200"/>
              <a:pPr eaLnBrk="1" hangingPunct="1"/>
              <a:t>54</a:t>
            </a:fld>
            <a:endParaRPr lang="sr-Latn-CS" altLang="en-US" sz="1200"/>
          </a:p>
        </p:txBody>
      </p:sp>
      <p:pic>
        <p:nvPicPr>
          <p:cNvPr id="43012" name="Picture 7" descr="radF260D.jpg">
            <a:extLst>
              <a:ext uri="{FF2B5EF4-FFF2-40B4-BE49-F238E27FC236}">
                <a16:creationId xmlns:a16="http://schemas.microsoft.com/office/drawing/2014/main" id="{F32A79F6-7773-D90F-ACB0-39AD452E22E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643064"/>
            <a:ext cx="3000375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8" descr="rad07CFD.jpg">
            <a:extLst>
              <a:ext uri="{FF2B5EF4-FFF2-40B4-BE49-F238E27FC236}">
                <a16:creationId xmlns:a16="http://schemas.microsoft.com/office/drawing/2014/main" id="{4FDF97B8-9A4A-4A91-C81D-48BD29EB240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688" y="1643064"/>
            <a:ext cx="2500312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9" descr="radBA1ED.jpg">
            <a:extLst>
              <a:ext uri="{FF2B5EF4-FFF2-40B4-BE49-F238E27FC236}">
                <a16:creationId xmlns:a16="http://schemas.microsoft.com/office/drawing/2014/main" id="{C819AE52-9E4E-6DA4-9060-D5B5CD22F15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6" y="1643064"/>
            <a:ext cx="3643313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99DFF61E-6923-27E7-4C85-8074EC165AA5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142875"/>
            <a:ext cx="9144000" cy="1000125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Malignant </a:t>
            </a:r>
            <a:r>
              <a:rPr lang="en-GB" sz="4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en-GB" sz="4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5283" name="Rectangle 3">
            <a:extLst>
              <a:ext uri="{FF2B5EF4-FFF2-40B4-BE49-F238E27FC236}">
                <a16:creationId xmlns:a16="http://schemas.microsoft.com/office/drawing/2014/main" id="{6E9E1326-BEB9-D733-626D-16331A1D75B0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918808"/>
            <a:ext cx="9144000" cy="2411652"/>
          </a:xfrm>
        </p:spPr>
        <p:txBody>
          <a:bodyPr>
            <a:normAutofit lnSpcReduction="10000"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Basic characteristics of surgery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in the incidence of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malignancies in modern society (suicidal corrosion, smoking, alcohol, radiation)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Complicated diagnostics (endoscopies, CT, biopsies, US)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Large and difficult surgical interventions</a:t>
            </a:r>
          </a:p>
        </p:txBody>
      </p:sp>
      <p:sp>
        <p:nvSpPr>
          <p:cNvPr id="44036" name="Slide Number Placeholder 5">
            <a:extLst>
              <a:ext uri="{FF2B5EF4-FFF2-40B4-BE49-F238E27FC236}">
                <a16:creationId xmlns:a16="http://schemas.microsoft.com/office/drawing/2014/main" id="{9A8CAB2E-FD13-6E15-0FFF-8A8DEA95E5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2BE5B1D-3F89-4FE2-9DD7-3D41D183431B}" type="slidenum">
              <a:rPr lang="sr-Latn-CS" altLang="en-US" sz="1200"/>
              <a:pPr eaLnBrk="1" hangingPunct="1"/>
              <a:t>55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>
            <a:extLst>
              <a:ext uri="{FF2B5EF4-FFF2-40B4-BE49-F238E27FC236}">
                <a16:creationId xmlns:a16="http://schemas.microsoft.com/office/drawing/2014/main" id="{03035761-68B0-5221-65B0-1A19D98F653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543464"/>
            <a:ext cx="9144000" cy="939800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Incidence</a:t>
            </a:r>
          </a:p>
        </p:txBody>
      </p:sp>
      <p:sp>
        <p:nvSpPr>
          <p:cNvPr id="226307" name="Rectangle 3">
            <a:extLst>
              <a:ext uri="{FF2B5EF4-FFF2-40B4-BE49-F238E27FC236}">
                <a16:creationId xmlns:a16="http://schemas.microsoft.com/office/drawing/2014/main" id="{17BC06D2-A0D3-9279-7531-AF39962ABAF5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774706"/>
            <a:ext cx="9144000" cy="5876925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Serbia 4-5 die per 100,000 inhabitants person per year from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malignancy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Men : women 4.5 : 1.5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the 6th and 7th decades of life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malignancies account for 1% of all malignant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4 % of all malignant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digestive tract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Iran and China, the highest frequency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They metastasize quickly locally and regionally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 metastases 43 % and regional 35%, without meta changes at the time of operation only 22% </a:t>
            </a:r>
          </a:p>
        </p:txBody>
      </p:sp>
      <p:sp>
        <p:nvSpPr>
          <p:cNvPr id="45060" name="Slide Number Placeholder 5">
            <a:extLst>
              <a:ext uri="{FF2B5EF4-FFF2-40B4-BE49-F238E27FC236}">
                <a16:creationId xmlns:a16="http://schemas.microsoft.com/office/drawing/2014/main" id="{255808AC-7FBC-1019-BA8C-36A32237FE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AEBC6B-2EE6-4869-9C58-56B3EDEA4940}" type="slidenum">
              <a:rPr lang="sr-Latn-CS" altLang="en-US" sz="1200"/>
              <a:pPr eaLnBrk="1" hangingPunct="1"/>
              <a:t>56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>
            <a:extLst>
              <a:ext uri="{FF2B5EF4-FFF2-40B4-BE49-F238E27FC236}">
                <a16:creationId xmlns:a16="http://schemas.microsoft.com/office/drawing/2014/main" id="{5FC55C9E-16BA-DDD9-1AC6-CF147846D065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207035"/>
            <a:ext cx="9144000" cy="1052513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Pathohistological classification</a:t>
            </a:r>
          </a:p>
        </p:txBody>
      </p:sp>
      <p:sp>
        <p:nvSpPr>
          <p:cNvPr id="227331" name="Rectangle 3">
            <a:extLst>
              <a:ext uri="{FF2B5EF4-FFF2-40B4-BE49-F238E27FC236}">
                <a16:creationId xmlns:a16="http://schemas.microsoft.com/office/drawing/2014/main" id="{A1802EE1-24EB-CA16-6DFD-398F0B7B515D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259548"/>
            <a:ext cx="9144000" cy="3520116"/>
          </a:xfrm>
        </p:spPr>
        <p:txBody>
          <a:bodyPr>
            <a:no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Squamous cell carcinoma 95%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Adenocarcinomas (distal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Barrett's ulcer)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Other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tumors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are rare (leiomyosarcoma, carcinosarcoma, anaplastic and malignant melanoma)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The most common localizations of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planocellular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cancer: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Middle third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35 – 63 %</a:t>
            </a: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Lower third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25 – 43 %</a:t>
            </a: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Upper third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6 – 20 %</a:t>
            </a:r>
          </a:p>
        </p:txBody>
      </p:sp>
      <p:sp>
        <p:nvSpPr>
          <p:cNvPr id="46084" name="Slide Number Placeholder 5">
            <a:extLst>
              <a:ext uri="{FF2B5EF4-FFF2-40B4-BE49-F238E27FC236}">
                <a16:creationId xmlns:a16="http://schemas.microsoft.com/office/drawing/2014/main" id="{886E2F7F-A8C3-CE7B-055F-CB84CDFB9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3AD35BF-6B43-43FD-BB94-3A8B58EB5FF6}" type="slidenum">
              <a:rPr lang="sr-Latn-CS" altLang="en-US" sz="1200"/>
              <a:pPr eaLnBrk="1" hangingPunct="1"/>
              <a:t>57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>
            <a:extLst>
              <a:ext uri="{FF2B5EF4-FFF2-40B4-BE49-F238E27FC236}">
                <a16:creationId xmlns:a16="http://schemas.microsoft.com/office/drawing/2014/main" id="{0181CD50-0CFF-A50F-C707-FF4674BC2802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327818"/>
            <a:ext cx="9144000" cy="785813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</a:t>
            </a:r>
            <a:r>
              <a:rPr lang="en-GB" sz="4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Etiology</a:t>
            </a: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pathogenesis</a:t>
            </a:r>
          </a:p>
        </p:txBody>
      </p:sp>
      <p:sp>
        <p:nvSpPr>
          <p:cNvPr id="228355" name="Rectangle 3">
            <a:extLst>
              <a:ext uri="{FF2B5EF4-FFF2-40B4-BE49-F238E27FC236}">
                <a16:creationId xmlns:a16="http://schemas.microsoft.com/office/drawing/2014/main" id="{14831787-6D84-C373-7685-855D529BE408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892419"/>
            <a:ext cx="9144000" cy="6000750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Nitrosamines, nitrites (in tap water, meat preservatives 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Food with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mold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mold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, fungi)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Alcohol, smoking, hot meals and drinks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Environmental conditions and habits stimulate hyperplasia of the epithelium, its metaplasia and dysplasia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Predisposing conditions (reflux esophagitis , Barrett's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47108" name="Slide Number Placeholder 5">
            <a:extLst>
              <a:ext uri="{FF2B5EF4-FFF2-40B4-BE49-F238E27FC236}">
                <a16:creationId xmlns:a16="http://schemas.microsoft.com/office/drawing/2014/main" id="{3BF1BD16-5F8C-8A9E-EB92-ACF18E5BEC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C3FD066-0DF3-4100-9109-9B3407CD50A4}" type="slidenum">
              <a:rPr lang="sr-Latn-CS" altLang="en-US" sz="1200"/>
              <a:pPr eaLnBrk="1" hangingPunct="1"/>
              <a:t>58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>
            <a:extLst>
              <a:ext uri="{FF2B5EF4-FFF2-40B4-BE49-F238E27FC236}">
                <a16:creationId xmlns:a16="http://schemas.microsoft.com/office/drawing/2014/main" id="{64721FFE-CB7E-0A0A-0597-B2F0E5F7391A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422695"/>
            <a:ext cx="9144000" cy="836613"/>
          </a:xfrm>
        </p:spPr>
        <p:txBody>
          <a:bodyPr>
            <a:normAutofit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Oncological characteristics</a:t>
            </a:r>
          </a:p>
        </p:txBody>
      </p:sp>
      <p:sp>
        <p:nvSpPr>
          <p:cNvPr id="229379" name="Rectangle 3">
            <a:extLst>
              <a:ext uri="{FF2B5EF4-FFF2-40B4-BE49-F238E27FC236}">
                <a16:creationId xmlns:a16="http://schemas.microsoft.com/office/drawing/2014/main" id="{464C4D06-69EF-1A94-48ED-C4433C3833DE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970058"/>
            <a:ext cx="9144000" cy="6000750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Collectively, the most common localization of all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the abdominal part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cardia 43%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Inevitable multidisciplinary treatment oncology conference (frequent preoperative chemo and radiotherapy in limited inoperability - involvement of the trachea, aorta and other nearby mediastinal structures)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determines the extent of surgical therapy submucosal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spread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Limits of resection 8 - 12 cm. above and below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Biopsio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ex tempore" (upper and lower lines lymph gland resections) </a:t>
            </a:r>
          </a:p>
        </p:txBody>
      </p:sp>
      <p:sp>
        <p:nvSpPr>
          <p:cNvPr id="48132" name="Slide Number Placeholder 5">
            <a:extLst>
              <a:ext uri="{FF2B5EF4-FFF2-40B4-BE49-F238E27FC236}">
                <a16:creationId xmlns:a16="http://schemas.microsoft.com/office/drawing/2014/main" id="{84AEF827-A404-8ACB-A93A-868FAE6294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D3462DC-8754-4A6B-A8D6-8775A3B93820}" type="slidenum">
              <a:rPr lang="sr-Latn-CS" altLang="en-US" sz="1200"/>
              <a:pPr eaLnBrk="1" hangingPunct="1"/>
              <a:t>59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A68D607D-FA1C-6696-99C6-966CDD8A2AE6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850366"/>
            <a:ext cx="9144000" cy="5715000"/>
          </a:xfrm>
        </p:spPr>
        <p:txBody>
          <a:bodyPr/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pain - retrosternal pain anginal type without accompanying coronary symptoms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case of reflux esophagitis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motility disorders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hiatus hernia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Bleeding - hematemesis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varicosities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Mallory-Weis syndrome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Ulcers of the cardia and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reflux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Barrett's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24" name="Slide Number Placeholder 5">
            <a:extLst>
              <a:ext uri="{FF2B5EF4-FFF2-40B4-BE49-F238E27FC236}">
                <a16:creationId xmlns:a16="http://schemas.microsoft.com/office/drawing/2014/main" id="{128AA68F-AF45-8BCE-7996-BACEA4C5D0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5C64096-2E2B-4488-A3A0-80355EDB50E5}" type="slidenum">
              <a:rPr lang="sr-Latn-CS" altLang="en-US" sz="1200"/>
              <a:pPr eaLnBrk="1" hangingPunct="1"/>
              <a:t>6</a:t>
            </a:fld>
            <a:endParaRPr lang="sr-Latn-CS" altLang="en-US" sz="120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CB090E2-1115-0ACF-B72F-4DA6C93B72A7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524000" y="319178"/>
            <a:ext cx="9144000" cy="714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</a:t>
            </a:r>
            <a:r>
              <a:rPr lang="en-GB" sz="4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syndrome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>
            <a:extLst>
              <a:ext uri="{FF2B5EF4-FFF2-40B4-BE49-F238E27FC236}">
                <a16:creationId xmlns:a16="http://schemas.microsoft.com/office/drawing/2014/main" id="{AFB1C395-9E7B-CC73-1812-B4B06084DCC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2777557"/>
            <a:ext cx="9144000" cy="2098764"/>
          </a:xfrm>
        </p:spPr>
        <p:txBody>
          <a:bodyPr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Morphological types of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malignancies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Fungal ( grows in the lumen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Infiltrative (circularly involves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Ulcerative (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esophagotracheal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fistulas 10%)</a:t>
            </a:r>
            <a:br>
              <a:rPr lang="sr-Cyrl-R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Microscopic classification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1st grade - Well- differentiated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2nd Grade - Medium differentiated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3rd Poorly differentiated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4th grade - Undifferentiated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Latn-C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</a:br>
            <a:endParaRPr lang="sr-Latn-CS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49156" name="Slide Number Placeholder 5">
            <a:extLst>
              <a:ext uri="{FF2B5EF4-FFF2-40B4-BE49-F238E27FC236}">
                <a16:creationId xmlns:a16="http://schemas.microsoft.com/office/drawing/2014/main" id="{5B3C7891-F17A-9D6B-F197-7B2DFFAED8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D2EA86D-8C5F-490A-8616-FAC49CC96F0F}" type="slidenum">
              <a:rPr lang="sr-Latn-CS" altLang="en-US" sz="1200"/>
              <a:pPr eaLnBrk="1" hangingPunct="1"/>
              <a:t>60</a:t>
            </a:fld>
            <a:endParaRPr lang="sr-Latn-CS" altLang="en-US" sz="120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C4DA199-97BE-1476-E14F-663962A2CCF1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524000" y="163915"/>
            <a:ext cx="914400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Oncological characteristics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7EDD1B88-B1BD-DA8B-288E-3EB4CCF1A950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63770" y="1785938"/>
            <a:ext cx="9664460" cy="50720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malignancies metastasize (80% of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metastases at the time of diagnosis) </a:t>
            </a: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Lymphogenic : cervical, thoracic and abdominal group of glands)  </a:t>
            </a: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Hematogenous : distant metastases (liver, lungs, bones, brain, adrenal gland) </a:t>
            </a: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Direct :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 no serosa – infiltration laryngeal nerve, bronchus and trachea, lungs, pericardium, aorta</a:t>
            </a: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Jump metastases through the submucosa: satellite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more often proximal than distal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48EFAD-8088-5A27-C3E6-D30B6EC07337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524000" y="163915"/>
            <a:ext cx="914400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Oncological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13255020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>
            <a:extLst>
              <a:ext uri="{FF2B5EF4-FFF2-40B4-BE49-F238E27FC236}">
                <a16:creationId xmlns:a16="http://schemas.microsoft.com/office/drawing/2014/main" id="{0F0C4AA2-BB4A-8C47-AA23-1AE396CFCD95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136525"/>
            <a:ext cx="9144000" cy="1417638"/>
          </a:xfrm>
        </p:spPr>
        <p:txBody>
          <a:bodyPr/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 moments in diagnostics of the esophageal malignancy</a:t>
            </a: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1427" name="Rectangle 3">
            <a:extLst>
              <a:ext uri="{FF2B5EF4-FFF2-40B4-BE49-F238E27FC236}">
                <a16:creationId xmlns:a16="http://schemas.microsoft.com/office/drawing/2014/main" id="{08A08894-4C84-0F65-5588-9CDAE378B2E3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2118863"/>
            <a:ext cx="9144000" cy="3402042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Chromoesophagoscopy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endoscopic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lugol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staining - "Carcinoma in situ" – pale 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Echo endoscopy: relationship between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the environment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X-ray - esophagogram: axis angulation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says that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 taken over the surrounding ones structures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Staging: microscopic and Japanese classification determines time and radicality surgical treatment</a:t>
            </a:r>
          </a:p>
        </p:txBody>
      </p:sp>
      <p:sp>
        <p:nvSpPr>
          <p:cNvPr id="50180" name="Slide Number Placeholder 5">
            <a:extLst>
              <a:ext uri="{FF2B5EF4-FFF2-40B4-BE49-F238E27FC236}">
                <a16:creationId xmlns:a16="http://schemas.microsoft.com/office/drawing/2014/main" id="{77426BB7-8297-FB8F-E477-F14CEBEF8D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B653763-DE74-4902-882D-2AFC0987791B}" type="slidenum">
              <a:rPr lang="sr-Latn-CS" altLang="en-US" sz="1200"/>
              <a:pPr eaLnBrk="1" hangingPunct="1"/>
              <a:t>62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>
            <a:extLst>
              <a:ext uri="{FF2B5EF4-FFF2-40B4-BE49-F238E27FC236}">
                <a16:creationId xmlns:a16="http://schemas.microsoft.com/office/drawing/2014/main" id="{EB5BA115-6897-7AD9-3981-289E7F3328E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721743" y="-8625"/>
            <a:ext cx="6144883" cy="2649538"/>
          </a:xfrm>
        </p:spPr>
        <p:txBody>
          <a:bodyPr>
            <a:norm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Japanese classification of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(JSED - JAPANESE SOCIETY FOR ESOPHAGEAL DISEASE)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AO - does not affect the adventitia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AOMP - penetration to the muscularis mucosae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A1 - to the adventitia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A2 - involves the adventitia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A3 - affects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surrounding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structures</a:t>
            </a:r>
          </a:p>
        </p:txBody>
      </p:sp>
      <p:sp>
        <p:nvSpPr>
          <p:cNvPr id="52227" name="Slide Number Placeholder 5">
            <a:extLst>
              <a:ext uri="{FF2B5EF4-FFF2-40B4-BE49-F238E27FC236}">
                <a16:creationId xmlns:a16="http://schemas.microsoft.com/office/drawing/2014/main" id="{E2F17C75-C0D5-A80B-8FFB-463E94EFB0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71905FF-918B-4C83-BC81-6D96A6BF57C9}" type="slidenum">
              <a:rPr lang="sr-Latn-CS" altLang="en-US" sz="1200"/>
              <a:pPr eaLnBrk="1" hangingPunct="1"/>
              <a:t>63</a:t>
            </a:fld>
            <a:endParaRPr lang="sr-Latn-CS" altLang="en-US" sz="1200"/>
          </a:p>
        </p:txBody>
      </p:sp>
      <p:graphicFrame>
        <p:nvGraphicFramePr>
          <p:cNvPr id="24619" name="Group 43">
            <a:extLst>
              <a:ext uri="{FF2B5EF4-FFF2-40B4-BE49-F238E27FC236}">
                <a16:creationId xmlns:a16="http://schemas.microsoft.com/office/drawing/2014/main" id="{FB912F1C-766C-3FF2-8292-3B79462037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440936"/>
              </p:ext>
            </p:extLst>
          </p:nvPr>
        </p:nvGraphicFramePr>
        <p:xfrm>
          <a:off x="1524001" y="2649539"/>
          <a:ext cx="9143999" cy="407193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781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11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9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11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60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GB" sz="1800" b="0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Stage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</a:t>
                      </a:r>
                      <a:r>
                        <a:rPr kumimoji="0" lang="sr-Cyrl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  MP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</a:t>
                      </a:r>
                      <a:r>
                        <a:rPr kumimoji="0" lang="sr-Latn-CS" sz="28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PL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60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GB" sz="1800" b="0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Stage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  MP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PL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79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GB" sz="1800" b="0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Stage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r>
                        <a:rPr kumimoji="0" lang="sr-Latn-CS" sz="28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r>
                        <a:rPr kumimoji="0" lang="sr-Latn-CS" sz="28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</a:t>
                      </a:r>
                      <a:r>
                        <a:rPr kumimoji="0" lang="sr-Latn-CS" sz="28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PL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60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GB" sz="1800" b="0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Stage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III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</a:t>
                      </a:r>
                      <a:r>
                        <a:rPr kumimoji="0" lang="sr-Latn-CS" sz="28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PL</a:t>
                      </a:r>
                      <a:r>
                        <a:rPr kumimoji="0" lang="sr-Latn-CS" sz="28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60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GB" sz="1800" b="0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Stage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IV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r>
                        <a:rPr kumimoji="0" lang="sr-Latn-CS" sz="28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  <a:r>
                        <a:rPr kumimoji="0" lang="sr-Latn-CS" sz="32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r>
                        <a:rPr kumimoji="0" lang="sr-Latn-CS" sz="2000" b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kumimoji="0" lang="sr-Latn-C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</a:t>
                      </a:r>
                      <a:r>
                        <a:rPr kumimoji="0" lang="sr-Latn-CS" sz="28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1</a:t>
                      </a:r>
                      <a:endParaRPr kumimoji="0" lang="sr-Latn-C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32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PL</a:t>
                      </a:r>
                      <a:r>
                        <a:rPr kumimoji="0" lang="sr-Latn-CS" sz="28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sr-Latn-CS" sz="2000" b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4780C5E7-509F-9F55-B389-ED740B21D8CD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7458974" y="645320"/>
            <a:ext cx="4572000" cy="21755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JAPANESE STAGING - 4 CRITERIA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– Penetration through the wall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– Involvement of lymph nodes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 – Distant metastases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 – Pleural infiltration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>
            <a:extLst>
              <a:ext uri="{FF2B5EF4-FFF2-40B4-BE49-F238E27FC236}">
                <a16:creationId xmlns:a16="http://schemas.microsoft.com/office/drawing/2014/main" id="{71B30625-0C24-E40D-5744-11564E5C5C97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1"/>
            <a:ext cx="7164388" cy="1628775"/>
          </a:xfrm>
        </p:spPr>
        <p:txBody>
          <a:bodyPr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Bottom: Mid-thoracic and distal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Right: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Planocellular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lugol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unstained fungoid carcinoma</a:t>
            </a:r>
          </a:p>
        </p:txBody>
      </p:sp>
      <p:sp>
        <p:nvSpPr>
          <p:cNvPr id="53251" name="Slide Number Placeholder 5">
            <a:extLst>
              <a:ext uri="{FF2B5EF4-FFF2-40B4-BE49-F238E27FC236}">
                <a16:creationId xmlns:a16="http://schemas.microsoft.com/office/drawing/2014/main" id="{F76C604C-F712-51EC-9398-FF7FF46FD9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7B9A8F5-8D21-4A6A-BDD4-A25B05AB3C81}" type="slidenum">
              <a:rPr lang="sr-Latn-CS" altLang="en-US" sz="1200"/>
              <a:pPr eaLnBrk="1" hangingPunct="1"/>
              <a:t>64</a:t>
            </a:fld>
            <a:endParaRPr lang="sr-Latn-CS" altLang="en-US" sz="1200"/>
          </a:p>
        </p:txBody>
      </p:sp>
      <p:pic>
        <p:nvPicPr>
          <p:cNvPr id="53252" name="Picture 8" descr="rad88F80.jpg">
            <a:extLst>
              <a:ext uri="{FF2B5EF4-FFF2-40B4-BE49-F238E27FC236}">
                <a16:creationId xmlns:a16="http://schemas.microsoft.com/office/drawing/2014/main" id="{B097A11D-5ED7-BCBA-B2EE-6B939C4A1E2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3286126"/>
            <a:ext cx="1979612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9" descr="radA389C.jpg">
            <a:extLst>
              <a:ext uri="{FF2B5EF4-FFF2-40B4-BE49-F238E27FC236}">
                <a16:creationId xmlns:a16="http://schemas.microsoft.com/office/drawing/2014/main" id="{A5CF43E4-5746-FA08-33D1-E3AA9DE06865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571626"/>
            <a:ext cx="3357563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10" descr="rad62D5E.jpg">
            <a:extLst>
              <a:ext uri="{FF2B5EF4-FFF2-40B4-BE49-F238E27FC236}">
                <a16:creationId xmlns:a16="http://schemas.microsoft.com/office/drawing/2014/main" id="{AF5FA1E9-85FF-0F0D-E0D3-358EFB9F0D58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4" y="1571626"/>
            <a:ext cx="3786187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5" name="Picture 11" descr="rad0B220.jpg">
            <a:extLst>
              <a:ext uri="{FF2B5EF4-FFF2-40B4-BE49-F238E27FC236}">
                <a16:creationId xmlns:a16="http://schemas.microsoft.com/office/drawing/2014/main" id="{584C4B30-D6FD-20EF-85CD-DC9D7F9EE185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0" y="1"/>
            <a:ext cx="200025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>
            <a:extLst>
              <a:ext uri="{FF2B5EF4-FFF2-40B4-BE49-F238E27FC236}">
                <a16:creationId xmlns:a16="http://schemas.microsoft.com/office/drawing/2014/main" id="{7CAFBD9A-0679-3DAD-ECF1-50FDDC650DA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5595938" y="0"/>
            <a:ext cx="5292725" cy="3429000"/>
          </a:xfrm>
        </p:spPr>
        <p:txBody>
          <a:bodyPr>
            <a:norm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left: Vegetative and ulcerative type</a:t>
            </a:r>
            <a:b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 left: Preoperative X-ray esophagus and postoperative X-ray - gastroplasty</a:t>
            </a:r>
            <a:b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 right: Esophagus specimens with tumors</a:t>
            </a:r>
          </a:p>
        </p:txBody>
      </p:sp>
      <p:sp>
        <p:nvSpPr>
          <p:cNvPr id="54275" name="Slide Number Placeholder 5">
            <a:extLst>
              <a:ext uri="{FF2B5EF4-FFF2-40B4-BE49-F238E27FC236}">
                <a16:creationId xmlns:a16="http://schemas.microsoft.com/office/drawing/2014/main" id="{4904FE3E-505B-D946-417D-337500E9D5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3444AAE-D892-44BA-8C82-5C06ABED9F7F}" type="slidenum">
              <a:rPr lang="sr-Latn-CS" altLang="en-US" sz="1200"/>
              <a:pPr eaLnBrk="1" hangingPunct="1"/>
              <a:t>65</a:t>
            </a:fld>
            <a:endParaRPr lang="sr-Latn-CS" altLang="en-US" sz="1200"/>
          </a:p>
        </p:txBody>
      </p:sp>
      <p:pic>
        <p:nvPicPr>
          <p:cNvPr id="54276" name="Picture 11" descr="rad5AF9E.jpg">
            <a:extLst>
              <a:ext uri="{FF2B5EF4-FFF2-40B4-BE49-F238E27FC236}">
                <a16:creationId xmlns:a16="http://schemas.microsoft.com/office/drawing/2014/main" id="{7D2CCBA4-3BEA-A442-896D-1CC0128BBBF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3286126"/>
            <a:ext cx="14287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12" descr="rad8E2AA.jpg">
            <a:extLst>
              <a:ext uri="{FF2B5EF4-FFF2-40B4-BE49-F238E27FC236}">
                <a16:creationId xmlns:a16="http://schemas.microsoft.com/office/drawing/2014/main" id="{29D377FA-1E3D-4D6B-B495-FB8DCAF2BE66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26" y="3286126"/>
            <a:ext cx="12858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Picture 13" descr="radEADFC.jpg">
            <a:extLst>
              <a:ext uri="{FF2B5EF4-FFF2-40B4-BE49-F238E27FC236}">
                <a16:creationId xmlns:a16="http://schemas.microsoft.com/office/drawing/2014/main" id="{6AB3C84C-1C8B-2C70-84A0-ED3DCD13B63D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939" y="3286126"/>
            <a:ext cx="2376487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Picture 14" descr="rad9A0CE.jpg">
            <a:extLst>
              <a:ext uri="{FF2B5EF4-FFF2-40B4-BE49-F238E27FC236}">
                <a16:creationId xmlns:a16="http://schemas.microsoft.com/office/drawing/2014/main" id="{F4A0FB0A-F0D8-8A44-3D63-5F1A17351C5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286126"/>
            <a:ext cx="22860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Picture 15" descr="radC6A91.jpg">
            <a:extLst>
              <a:ext uri="{FF2B5EF4-FFF2-40B4-BE49-F238E27FC236}">
                <a16:creationId xmlns:a16="http://schemas.microsoft.com/office/drawing/2014/main" id="{72A13454-FBF1-AB76-95F7-19E41F46016A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286126"/>
            <a:ext cx="1785938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1" name="Picture 16" descr="radC19F0.jpg">
            <a:extLst>
              <a:ext uri="{FF2B5EF4-FFF2-40B4-BE49-F238E27FC236}">
                <a16:creationId xmlns:a16="http://schemas.microsoft.com/office/drawing/2014/main" id="{99BE5632-DE98-FC13-F452-D00D752E9CC6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2001838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2" name="Picture 17" descr="rad59ACB.jpg">
            <a:extLst>
              <a:ext uri="{FF2B5EF4-FFF2-40B4-BE49-F238E27FC236}">
                <a16:creationId xmlns:a16="http://schemas.microsoft.com/office/drawing/2014/main" id="{8F9451D2-09E3-2DF6-564E-5DDB0D34A5AB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1" y="1"/>
            <a:ext cx="190182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Slide Number Placeholder 5">
            <a:extLst>
              <a:ext uri="{FF2B5EF4-FFF2-40B4-BE49-F238E27FC236}">
                <a16:creationId xmlns:a16="http://schemas.microsoft.com/office/drawing/2014/main" id="{9546310E-472D-4840-168F-065EFBD29D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AAC7FC2-CBF9-429C-A992-EF9B5CFE8E3E}" type="slidenum">
              <a:rPr lang="sr-Latn-CS" altLang="en-US" sz="1200"/>
              <a:pPr eaLnBrk="1" hangingPunct="1"/>
              <a:t>66</a:t>
            </a:fld>
            <a:endParaRPr lang="sr-Latn-CS" altLang="en-US" sz="12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0E7082-9882-FFB6-7038-5A1DCB598666}"/>
              </a:ext>
            </a:extLst>
          </p:cNvPr>
          <p:cNvSpPr txBox="1"/>
          <p:nvPr/>
        </p:nvSpPr>
        <p:spPr>
          <a:xfrm>
            <a:off x="940280" y="2327080"/>
            <a:ext cx="10481094" cy="2557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Lymphadenectomy (17 groups of glands of the neck, chest and abdomen). Distant lymphatic metastases are removed only when they are visible (paraaortic,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retropancreatic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intestinal, mesenteric) 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Two groups of attitudes in operative treatment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❑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Extensive *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block * resections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systematic lymphadenectomy (Akiyama,    Skinner ) </a:t>
            </a:r>
          </a:p>
          <a:p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❑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Esophagectomies without thoracotomy (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Orringer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)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D32AFF-FD4A-2E9C-1A2C-06777A0A3FEB}"/>
              </a:ext>
            </a:extLst>
          </p:cNvPr>
          <p:cNvSpPr txBox="1"/>
          <p:nvPr/>
        </p:nvSpPr>
        <p:spPr>
          <a:xfrm>
            <a:off x="2011303" y="523903"/>
            <a:ext cx="8339048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Principles of surgical treatment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">
            <a:extLst>
              <a:ext uri="{FF2B5EF4-FFF2-40B4-BE49-F238E27FC236}">
                <a16:creationId xmlns:a16="http://schemas.microsoft.com/office/drawing/2014/main" id="{6A1E99E7-A1B4-4B9B-12BC-C00CFA89F074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2114012"/>
            <a:ext cx="9144000" cy="5572125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Curative operations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Esophagectomy and systemic lymphadenectomy (all three groups code cervical and lower two groups code of the thoracic part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Akiyama)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Esophagectomy *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block * ( with the surrounding tissues of the pleura, pericardium, diaphragms, v. azygos, ductus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thoracicus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all three groups of lymph glands – Skinner) </a:t>
            </a:r>
          </a:p>
        </p:txBody>
      </p:sp>
      <p:sp>
        <p:nvSpPr>
          <p:cNvPr id="56324" name="Slide Number Placeholder 5">
            <a:extLst>
              <a:ext uri="{FF2B5EF4-FFF2-40B4-BE49-F238E27FC236}">
                <a16:creationId xmlns:a16="http://schemas.microsoft.com/office/drawing/2014/main" id="{A1AAE094-419F-9941-58A7-97DC47FD18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5B1B3C2-95A3-4223-B43F-B6CFCB20EEE7}" type="slidenum">
              <a:rPr lang="sr-Latn-CS" altLang="en-US" sz="1200"/>
              <a:pPr eaLnBrk="1" hangingPunct="1"/>
              <a:t>67</a:t>
            </a:fld>
            <a:endParaRPr lang="sr-Latn-CS" altLang="en-US" sz="1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E2BE5D-017A-C5FD-0506-E1047CCEA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4522"/>
            <a:ext cx="10515600" cy="1230762"/>
          </a:xfrm>
        </p:spPr>
        <p:txBody>
          <a:bodyPr>
            <a:normAutofit/>
          </a:bodyPr>
          <a:lstStyle/>
          <a:p>
            <a:pPr algn="ctr"/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Three types of surgical interventions</a:t>
            </a:r>
            <a:b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>
            <a:extLst>
              <a:ext uri="{FF2B5EF4-FFF2-40B4-BE49-F238E27FC236}">
                <a16:creationId xmlns:a16="http://schemas.microsoft.com/office/drawing/2014/main" id="{1EAE827A-30F5-3F54-7F80-B3781D6C0EE2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967363"/>
            <a:ext cx="9144000" cy="5572125"/>
          </a:xfrm>
        </p:spPr>
        <p:txBody>
          <a:bodyPr/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Palliative operations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Segmental and subtotal resections of the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lymphadenectomy of visible glands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 and left thoracotomy or * Stripping *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transhiatally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Inoperability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Herring prosthesis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Gastrostomy only out of necessity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Laser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tunneling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348" name="Slide Number Placeholder 5">
            <a:extLst>
              <a:ext uri="{FF2B5EF4-FFF2-40B4-BE49-F238E27FC236}">
                <a16:creationId xmlns:a16="http://schemas.microsoft.com/office/drawing/2014/main" id="{800DF98E-22A1-EE2E-1041-FE8193E015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FC61CE6-7ED5-4A5C-8DD7-906FC8DAFDDB}" type="slidenum">
              <a:rPr lang="sr-Latn-CS" altLang="en-US" sz="1200"/>
              <a:pPr eaLnBrk="1" hangingPunct="1"/>
              <a:t>68</a:t>
            </a:fld>
            <a:endParaRPr lang="sr-Latn-CS" altLang="en-US" sz="1200"/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47FC781A-C6E4-E258-8A95-0B566646CFC8}"/>
              </a:ext>
            </a:extLst>
          </p:cNvPr>
          <p:cNvSpPr txBox="1">
            <a:spLocks/>
          </p:cNvSpPr>
          <p:nvPr/>
        </p:nvSpPr>
        <p:spPr>
          <a:xfrm>
            <a:off x="838200" y="261608"/>
            <a:ext cx="10515600" cy="123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Three types of surgical interventions</a:t>
            </a:r>
            <a:b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40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>
            <a:extLst>
              <a:ext uri="{FF2B5EF4-FFF2-40B4-BE49-F238E27FC236}">
                <a16:creationId xmlns:a16="http://schemas.microsoft.com/office/drawing/2014/main" id="{370F44AA-2277-3E3A-EC6E-A865240E856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-1" y="412570"/>
            <a:ext cx="12192000" cy="1152525"/>
          </a:xfrm>
        </p:spPr>
        <p:txBody>
          <a:bodyPr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36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Gastroplasties of the esophagus after esophagectomies</a:t>
            </a:r>
          </a:p>
        </p:txBody>
      </p:sp>
      <p:sp>
        <p:nvSpPr>
          <p:cNvPr id="236547" name="Rectangle 3">
            <a:extLst>
              <a:ext uri="{FF2B5EF4-FFF2-40B4-BE49-F238E27FC236}">
                <a16:creationId xmlns:a16="http://schemas.microsoft.com/office/drawing/2014/main" id="{C5B3C519-4343-26B9-B237-B73309395D8F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694426" y="2383857"/>
            <a:ext cx="10803147" cy="5500687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Intrathoracic gastroplasties and esophagogastroanastomoses ( EGA 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 of the lower third (laparotomy, gastric tube, right thoracotomy - Ivory -Lewis 1946.)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Cervical gastroplasties and EGA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 of the lower and middle third of the esophagus (cervicotomy and laparotomy transhiatal or right thoracotomy) </a:t>
            </a:r>
          </a:p>
        </p:txBody>
      </p:sp>
      <p:sp>
        <p:nvSpPr>
          <p:cNvPr id="58372" name="Slide Number Placeholder 5">
            <a:extLst>
              <a:ext uri="{FF2B5EF4-FFF2-40B4-BE49-F238E27FC236}">
                <a16:creationId xmlns:a16="http://schemas.microsoft.com/office/drawing/2014/main" id="{02518F76-0615-0A2B-1F29-6BEBE9E20E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0FBDF63-1F61-48E2-BB52-023D9B5C8619}" type="slidenum">
              <a:rPr lang="sr-Latn-CS" altLang="en-US" sz="1200"/>
              <a:pPr eaLnBrk="1" hangingPunct="1"/>
              <a:t>69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4F35C50-452B-989F-DEF8-DB7F1E62320E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0"/>
            <a:ext cx="9144000" cy="928688"/>
          </a:xfrm>
        </p:spPr>
        <p:txBody>
          <a:bodyPr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40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Diagnosis of </a:t>
            </a:r>
            <a:r>
              <a:rPr lang="en-GB" sz="4000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40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diseases</a:t>
            </a:r>
          </a:p>
        </p:txBody>
      </p:sp>
      <p:sp>
        <p:nvSpPr>
          <p:cNvPr id="132099" name="Rectangle 3">
            <a:extLst>
              <a:ext uri="{FF2B5EF4-FFF2-40B4-BE49-F238E27FC236}">
                <a16:creationId xmlns:a16="http://schemas.microsoft.com/office/drawing/2014/main" id="{AC24BC4B-209A-0618-A753-42714B36F87E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928688"/>
            <a:ext cx="9144000" cy="5929312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X-ray ( barium esophagogram)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Bolus evacuation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 10 seconds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Lumen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contours and peristalsis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Mucosal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relief and permeability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Trendelenburg test for hiatus hernia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D25EA275-31A1-1371-C8CB-7F1957D6E6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sz="1200"/>
              <a:t> </a:t>
            </a:r>
            <a:fld id="{D1609D5A-65FF-4D3B-907E-880416DDAE94}" type="slidenum">
              <a:rPr lang="sr-Latn-CS" altLang="en-US" sz="1200"/>
              <a:pPr eaLnBrk="1" hangingPunct="1"/>
              <a:t>7</a:t>
            </a:fld>
            <a:endParaRPr lang="sr-Latn-CS" altLang="en-US" sz="1200"/>
          </a:p>
        </p:txBody>
      </p:sp>
      <p:pic>
        <p:nvPicPr>
          <p:cNvPr id="2" name="Picture 8" descr="rad45D86.jpg">
            <a:extLst>
              <a:ext uri="{FF2B5EF4-FFF2-40B4-BE49-F238E27FC236}">
                <a16:creationId xmlns:a16="http://schemas.microsoft.com/office/drawing/2014/main" id="{74B0B362-1AB0-FE35-1567-8D78E3A51A2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842" y="3713163"/>
            <a:ext cx="4572000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 descr="rad2E690.jpg">
            <a:extLst>
              <a:ext uri="{FF2B5EF4-FFF2-40B4-BE49-F238E27FC236}">
                <a16:creationId xmlns:a16="http://schemas.microsoft.com/office/drawing/2014/main" id="{8118E78B-4A8D-A4D1-B93E-A3DFE5294C0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2330" y="839787"/>
            <a:ext cx="2195512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rad09E90.jpg">
            <a:extLst>
              <a:ext uri="{FF2B5EF4-FFF2-40B4-BE49-F238E27FC236}">
                <a16:creationId xmlns:a16="http://schemas.microsoft.com/office/drawing/2014/main" id="{A03636E0-DAFE-3446-0AC1-EB6DD94F5D6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842" y="839788"/>
            <a:ext cx="2376488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972A3A-8107-55AE-C262-1A03C990A7D1}"/>
              </a:ext>
            </a:extLst>
          </p:cNvPr>
          <p:cNvSpPr txBox="1"/>
          <p:nvPr/>
        </p:nvSpPr>
        <p:spPr>
          <a:xfrm>
            <a:off x="1581869" y="5228491"/>
            <a:ext cx="5776104" cy="66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Esophagograms (short </a:t>
            </a:r>
            <a:r>
              <a:rPr lang="en-GB" sz="1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reflux esophagitis </a:t>
            </a:r>
            <a:r>
              <a:rPr lang="en-GB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in </a:t>
            </a:r>
            <a:r>
              <a:rPr lang="en-GB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hiatus hernia, </a:t>
            </a:r>
            <a:r>
              <a:rPr lang="en-GB" sz="1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esophageal</a:t>
            </a:r>
            <a:r>
              <a:rPr lang="en-GB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stenosis in reflux) 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>
            <a:extLst>
              <a:ext uri="{FF2B5EF4-FFF2-40B4-BE49-F238E27FC236}">
                <a16:creationId xmlns:a16="http://schemas.microsoft.com/office/drawing/2014/main" id="{796429B3-4414-8203-F926-43B66B6ED5C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331787"/>
            <a:ext cx="9144000" cy="1214438"/>
          </a:xfrm>
        </p:spPr>
        <p:txBody>
          <a:bodyPr>
            <a:normAutofit fontScale="90000"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Intestinal plastics of the </a:t>
            </a:r>
            <a:r>
              <a:rPr lang="en-GB" sz="4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after esophagectomies</a:t>
            </a:r>
          </a:p>
        </p:txBody>
      </p:sp>
      <p:sp>
        <p:nvSpPr>
          <p:cNvPr id="237571" name="Rectangle 3">
            <a:extLst>
              <a:ext uri="{FF2B5EF4-FFF2-40B4-BE49-F238E27FC236}">
                <a16:creationId xmlns:a16="http://schemas.microsoft.com/office/drawing/2014/main" id="{2A6972F1-2B7A-49F3-FFB0-0E838C48C1DC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979762"/>
            <a:ext cx="9144000" cy="6389688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coloplasty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Retrosternal or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transhiatal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Jejunoplasty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Anatomy allows performance in 43 - 46 % cases Roux (1907 ), Herzen-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Lexer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(1911 ),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Judin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(1948),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Judin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Papo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(1960 - 1970.)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Anastomosis dehiscence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the neck 10 – 20 %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Graft necrosis 4 – 8 %</a:t>
            </a:r>
          </a:p>
          <a:p>
            <a:pPr marL="0" indent="0"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Mortality 2 – 10 %</a:t>
            </a:r>
            <a:endParaRPr lang="sr-Latn-CS" sz="2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6" name="Slide Number Placeholder 5">
            <a:extLst>
              <a:ext uri="{FF2B5EF4-FFF2-40B4-BE49-F238E27FC236}">
                <a16:creationId xmlns:a16="http://schemas.microsoft.com/office/drawing/2014/main" id="{35E48F7E-A342-7CD9-C898-0343E5AB48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312CC45-E61A-40DB-8045-5F955636013D}" type="slidenum">
              <a:rPr lang="sr-Latn-CS" altLang="en-US" sz="1200"/>
              <a:pPr eaLnBrk="1" hangingPunct="1"/>
              <a:t>70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>
            <a:extLst>
              <a:ext uri="{FF2B5EF4-FFF2-40B4-BE49-F238E27FC236}">
                <a16:creationId xmlns:a16="http://schemas.microsoft.com/office/drawing/2014/main" id="{EA25CB7B-14A1-F13F-53C3-0A0CBCE06521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184943"/>
            <a:ext cx="9144000" cy="785813"/>
          </a:xfrm>
        </p:spPr>
        <p:txBody>
          <a:bodyPr>
            <a:normAutofit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36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Distal esophagectomies</a:t>
            </a:r>
            <a:endParaRPr lang="en-GB" sz="36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0643" name="Rectangle 3">
            <a:extLst>
              <a:ext uri="{FF2B5EF4-FFF2-40B4-BE49-F238E27FC236}">
                <a16:creationId xmlns:a16="http://schemas.microsoft.com/office/drawing/2014/main" id="{C43FC4D1-227C-0B2D-3480-85A9D9EDE5CE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516632"/>
            <a:ext cx="9144000" cy="6143625"/>
          </a:xfrm>
        </p:spPr>
        <p:txBody>
          <a:bodyPr/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Approaches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❑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Thoracotomy with laparotomy without frenotomy (palliative), makes it impossible lymphadenectomy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❑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Thoracophrenolaparotomy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more radical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❑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Esophagastroanastomosis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 T - T or T - L ) STAPLER technique, single-layer and double-layer EJA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❑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Esophagojejunoanastomosis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 T - T or T - L 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Intestinal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autovascular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graft segment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STAPLER technique, manual, two-layer or single layer technique</a:t>
            </a:r>
          </a:p>
        </p:txBody>
      </p:sp>
      <p:sp>
        <p:nvSpPr>
          <p:cNvPr id="60420" name="Slide Number Placeholder 5">
            <a:extLst>
              <a:ext uri="{FF2B5EF4-FFF2-40B4-BE49-F238E27FC236}">
                <a16:creationId xmlns:a16="http://schemas.microsoft.com/office/drawing/2014/main" id="{B5C49B08-E307-DEA5-9212-656D853AF2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9E0AE8-B4C5-459F-82D8-BCA5914E89AE}" type="slidenum">
              <a:rPr lang="sr-Latn-CS" altLang="en-US" sz="1200"/>
              <a:pPr eaLnBrk="1" hangingPunct="1"/>
              <a:t>71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>
            <a:extLst>
              <a:ext uri="{FF2B5EF4-FFF2-40B4-BE49-F238E27FC236}">
                <a16:creationId xmlns:a16="http://schemas.microsoft.com/office/drawing/2014/main" id="{1D6D973D-71C3-5CE2-94DC-EDAA929C399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293299"/>
            <a:ext cx="9144000" cy="126841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GB" sz="36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Operative procedures in malignant tumors the lower third of the esophagus</a:t>
            </a:r>
            <a:endParaRPr lang="sr-Latn-CS" sz="3600" b="1" spc="300" dirty="0">
              <a:solidFill>
                <a:srgbClr val="90F6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619" name="Rectangle 3">
            <a:extLst>
              <a:ext uri="{FF2B5EF4-FFF2-40B4-BE49-F238E27FC236}">
                <a16:creationId xmlns:a16="http://schemas.microsoft.com/office/drawing/2014/main" id="{6063546F-5EB4-7447-199F-9113588E8486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987042"/>
            <a:ext cx="9144000" cy="5500687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gastroplasty - tubulation and transposition of the stomach into the chest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transhiatally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Partial esophagectomy through the right thoracotomy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Intrathoracic EGA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esophagogastroanastomosis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(Ivor – Lewis), manual single-layer and double-layer, STAPLER technique,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antireflux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MUF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Radical intervention – lymphadenectomy ( intraoperative Touch frozen section ) </a:t>
            </a:r>
          </a:p>
        </p:txBody>
      </p:sp>
      <p:sp>
        <p:nvSpPr>
          <p:cNvPr id="61444" name="Slide Number Placeholder 5">
            <a:extLst>
              <a:ext uri="{FF2B5EF4-FFF2-40B4-BE49-F238E27FC236}">
                <a16:creationId xmlns:a16="http://schemas.microsoft.com/office/drawing/2014/main" id="{9834082A-10AE-C8C8-5D61-911E7EE566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695E595-7DAA-4561-A8AB-553C86E249ED}" type="slidenum">
              <a:rPr lang="sr-Latn-CS" altLang="en-US" sz="1200"/>
              <a:pPr eaLnBrk="1" hangingPunct="1"/>
              <a:t>72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>
            <a:extLst>
              <a:ext uri="{FF2B5EF4-FFF2-40B4-BE49-F238E27FC236}">
                <a16:creationId xmlns:a16="http://schemas.microsoft.com/office/drawing/2014/main" id="{64E7E83B-38C0-CEF1-DEA5-AB5377544AF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66136" y="198409"/>
            <a:ext cx="12059728" cy="1554163"/>
          </a:xfrm>
        </p:spPr>
        <p:txBody>
          <a:bodyPr>
            <a:normAutofit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8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Operative procedures in malignant tumors middle and upper part of the thoracic esophagus</a:t>
            </a:r>
            <a:endParaRPr lang="en-GB" sz="28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1667" name="Rectangle 3">
            <a:extLst>
              <a:ext uri="{FF2B5EF4-FFF2-40B4-BE49-F238E27FC236}">
                <a16:creationId xmlns:a16="http://schemas.microsoft.com/office/drawing/2014/main" id="{47FC0928-F69C-DD90-09B8-889C3E5BF4DB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1744262"/>
            <a:ext cx="9144000" cy="5572125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❑ Palliative procedure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Stripping esophagectomy without thoracotomy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Transmediastinal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gastroplasty with cervical EGA (T - L two-layer, one-layer)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❑ Radical procedure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Subtotal esophagectomy, systematic lymphadenectomy (Akiyama ), right thoracotomy, laparotomy,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cervicotomy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stomach retrosternal, cervical EGA T - L</a:t>
            </a:r>
          </a:p>
        </p:txBody>
      </p:sp>
      <p:sp>
        <p:nvSpPr>
          <p:cNvPr id="62468" name="Slide Number Placeholder 5">
            <a:extLst>
              <a:ext uri="{FF2B5EF4-FFF2-40B4-BE49-F238E27FC236}">
                <a16:creationId xmlns:a16="http://schemas.microsoft.com/office/drawing/2014/main" id="{68032216-E661-C473-12E4-CD75A3418F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7D4324E-E81A-4E0E-8073-3D0D8D73E503}" type="slidenum">
              <a:rPr lang="sr-Latn-CS" altLang="en-US" sz="1200"/>
              <a:pPr eaLnBrk="1" hangingPunct="1"/>
              <a:t>73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AD81B34A-6BE1-A980-7036-0D105F8D619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885645" y="0"/>
            <a:ext cx="10420709" cy="1357313"/>
          </a:xfrm>
        </p:spPr>
        <p:txBody>
          <a:bodyPr>
            <a:normAutofit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8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Operative procedures in malignant tumors of the upper thoracic and cervical part of the esophagus</a:t>
            </a:r>
            <a:endParaRPr lang="en-GB" sz="28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2691" name="Rectangle 3">
            <a:extLst>
              <a:ext uri="{FF2B5EF4-FFF2-40B4-BE49-F238E27FC236}">
                <a16:creationId xmlns:a16="http://schemas.microsoft.com/office/drawing/2014/main" id="{9E467FB9-C28B-5CC0-76E5-C2E899CC020A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3999" y="2031521"/>
            <a:ext cx="9144000" cy="5715000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The upper third of the thoracic part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➢ Total esophagectomy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transhiatally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➢ Gastroplasty or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coloplasty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transmediastinally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Cervical part of the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esophagus</a:t>
            </a: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➢ Stripping , free intestinal transplant (colon , jejunum), vascular anastomosis with large vessels of the neck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➢ Stripping and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transhiatal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position gastroplasty or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coloplasty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63492" name="Slide Number Placeholder 5">
            <a:extLst>
              <a:ext uri="{FF2B5EF4-FFF2-40B4-BE49-F238E27FC236}">
                <a16:creationId xmlns:a16="http://schemas.microsoft.com/office/drawing/2014/main" id="{B527DD0C-DF8F-7060-A2B2-A85A97BBCA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F5A67E9-0A32-4CFC-AC8C-76084CE5876F}" type="slidenum">
              <a:rPr lang="sr-Latn-CS" altLang="en-US" sz="1200"/>
              <a:pPr eaLnBrk="1" hangingPunct="1"/>
              <a:t>74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2" name="Rectangle 4">
            <a:extLst>
              <a:ext uri="{FF2B5EF4-FFF2-40B4-BE49-F238E27FC236}">
                <a16:creationId xmlns:a16="http://schemas.microsoft.com/office/drawing/2014/main" id="{7F1F5CEA-8861-CA92-9A60-A07C327D4CC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55120" y="0"/>
            <a:ext cx="11481759" cy="1071563"/>
          </a:xfrm>
        </p:spPr>
        <p:txBody>
          <a:bodyPr>
            <a:norm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sr-Latn-CS" sz="2400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Stripping </a:t>
            </a:r>
            <a:r>
              <a:rPr lang="en-US" sz="2400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the esophagus and retrosternal gastroplasty Akiyama</a:t>
            </a:r>
            <a:endParaRPr lang="sr-Latn-CS" sz="24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515" name="Slide Number Placeholder 4">
            <a:extLst>
              <a:ext uri="{FF2B5EF4-FFF2-40B4-BE49-F238E27FC236}">
                <a16:creationId xmlns:a16="http://schemas.microsoft.com/office/drawing/2014/main" id="{7AA24A00-CC4F-E3AD-6E60-CCA026E625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F963DC6-1BDA-4502-8DBB-A4B13B243CCB}" type="slidenum">
              <a:rPr lang="sr-Latn-CS" altLang="en-US" sz="1200"/>
              <a:pPr eaLnBrk="1" hangingPunct="1"/>
              <a:t>75</a:t>
            </a:fld>
            <a:endParaRPr lang="sr-Latn-CS" altLang="en-US" sz="1200"/>
          </a:p>
        </p:txBody>
      </p:sp>
      <p:pic>
        <p:nvPicPr>
          <p:cNvPr id="64516" name="Picture 6" descr="rad29960.jpg">
            <a:extLst>
              <a:ext uri="{FF2B5EF4-FFF2-40B4-BE49-F238E27FC236}">
                <a16:creationId xmlns:a16="http://schemas.microsoft.com/office/drawing/2014/main" id="{E496D19C-5B66-7443-DA3D-FD0226F57484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071564"/>
            <a:ext cx="6227763" cy="578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7" descr="rad7C900.jpg">
            <a:extLst>
              <a:ext uri="{FF2B5EF4-FFF2-40B4-BE49-F238E27FC236}">
                <a16:creationId xmlns:a16="http://schemas.microsoft.com/office/drawing/2014/main" id="{2DF3C8B6-61AB-7413-8306-D4D58B73CC02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4" y="1071564"/>
            <a:ext cx="2928937" cy="578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>
            <a:extLst>
              <a:ext uri="{FF2B5EF4-FFF2-40B4-BE49-F238E27FC236}">
                <a16:creationId xmlns:a16="http://schemas.microsoft.com/office/drawing/2014/main" id="{B2452065-D04A-5FD5-C5FD-9B1401AEC74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03872" y="0"/>
            <a:ext cx="3851275" cy="1125538"/>
          </a:xfrm>
        </p:spPr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﻿Left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cervicotomy</a:t>
            </a:r>
            <a:b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Operative approach to the cervical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5539" name="Slide Number Placeholder 5">
            <a:extLst>
              <a:ext uri="{FF2B5EF4-FFF2-40B4-BE49-F238E27FC236}">
                <a16:creationId xmlns:a16="http://schemas.microsoft.com/office/drawing/2014/main" id="{4E92DDD2-B3F2-3743-90E3-890E740E4C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A9426C7-2C11-49F7-BD91-7766C2629AB3}" type="slidenum">
              <a:rPr lang="sr-Latn-CS" altLang="en-US" sz="1200"/>
              <a:pPr eaLnBrk="1" hangingPunct="1"/>
              <a:t>76</a:t>
            </a:fld>
            <a:endParaRPr lang="sr-Latn-CS" altLang="en-US" sz="1200"/>
          </a:p>
        </p:txBody>
      </p:sp>
      <p:pic>
        <p:nvPicPr>
          <p:cNvPr id="65540" name="Picture 8" descr="rad357FF.jpg">
            <a:extLst>
              <a:ext uri="{FF2B5EF4-FFF2-40B4-BE49-F238E27FC236}">
                <a16:creationId xmlns:a16="http://schemas.microsoft.com/office/drawing/2014/main" id="{8AB53B3E-9928-69AC-7C10-AB124E1A477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6" y="1"/>
            <a:ext cx="52927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9" descr="radC319D.jpg">
            <a:extLst>
              <a:ext uri="{FF2B5EF4-FFF2-40B4-BE49-F238E27FC236}">
                <a16:creationId xmlns:a16="http://schemas.microsoft.com/office/drawing/2014/main" id="{985DC20C-925F-ED1A-1579-4963EBEDAA3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071563"/>
            <a:ext cx="3857625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2" name="Picture 10" descr="rad9B7CA.jpg">
            <a:extLst>
              <a:ext uri="{FF2B5EF4-FFF2-40B4-BE49-F238E27FC236}">
                <a16:creationId xmlns:a16="http://schemas.microsoft.com/office/drawing/2014/main" id="{93103CA3-72A2-36B6-8EE3-92E42EDFA8E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857626"/>
            <a:ext cx="35718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3" name="Picture 11" descr="rad5554D.jpg">
            <a:extLst>
              <a:ext uri="{FF2B5EF4-FFF2-40B4-BE49-F238E27FC236}">
                <a16:creationId xmlns:a16="http://schemas.microsoft.com/office/drawing/2014/main" id="{C48804F3-4E77-FC05-D10C-3ADAD66A40CE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76" y="3857626"/>
            <a:ext cx="55721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>
            <a:extLst>
              <a:ext uri="{FF2B5EF4-FFF2-40B4-BE49-F238E27FC236}">
                <a16:creationId xmlns:a16="http://schemas.microsoft.com/office/drawing/2014/main" id="{F5DAEF18-BEEF-9015-D1F9-148E406E3AEE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095750" y="0"/>
            <a:ext cx="6572250" cy="3500438"/>
          </a:xfrm>
        </p:spPr>
        <p:txBody>
          <a:bodyPr>
            <a:norm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Reconstructions after radical surgery - abdominal part of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cardia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Left : (Longmire-Beal)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 left: ( Nissen –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Stulhofer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)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 right: ( Siewert )</a:t>
            </a:r>
          </a:p>
        </p:txBody>
      </p:sp>
      <p:sp>
        <p:nvSpPr>
          <p:cNvPr id="66563" name="Slide Number Placeholder 5">
            <a:extLst>
              <a:ext uri="{FF2B5EF4-FFF2-40B4-BE49-F238E27FC236}">
                <a16:creationId xmlns:a16="http://schemas.microsoft.com/office/drawing/2014/main" id="{A458B5A4-0461-DB30-74E0-49169A277E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B957826-79D3-4C13-A03D-311FADB0D9C6}" type="slidenum">
              <a:rPr lang="sr-Latn-CS" altLang="en-US" sz="1200"/>
              <a:pPr eaLnBrk="1" hangingPunct="1"/>
              <a:t>77</a:t>
            </a:fld>
            <a:endParaRPr lang="sr-Latn-CS" altLang="en-US" sz="1200"/>
          </a:p>
        </p:txBody>
      </p:sp>
      <p:pic>
        <p:nvPicPr>
          <p:cNvPr id="66564" name="Picture 8" descr="rad5A37E.jpg">
            <a:extLst>
              <a:ext uri="{FF2B5EF4-FFF2-40B4-BE49-F238E27FC236}">
                <a16:creationId xmlns:a16="http://schemas.microsoft.com/office/drawing/2014/main" id="{DF0363A1-6AA6-DC06-35E1-4A09A80BBAD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71876"/>
            <a:ext cx="3214688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9" descr="rad852DC.jpg">
            <a:extLst>
              <a:ext uri="{FF2B5EF4-FFF2-40B4-BE49-F238E27FC236}">
                <a16:creationId xmlns:a16="http://schemas.microsoft.com/office/drawing/2014/main" id="{2CED354B-4570-B62C-4251-24151F7B51F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00013"/>
            <a:ext cx="2554288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Picture 10" descr="rad21C71.jpg">
            <a:extLst>
              <a:ext uri="{FF2B5EF4-FFF2-40B4-BE49-F238E27FC236}">
                <a16:creationId xmlns:a16="http://schemas.microsoft.com/office/drawing/2014/main" id="{579F8198-210F-D04C-D745-7954BE6BA44F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6" y="3573464"/>
            <a:ext cx="4067175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Picture 11" descr="rad97812.jpg">
            <a:extLst>
              <a:ext uri="{FF2B5EF4-FFF2-40B4-BE49-F238E27FC236}">
                <a16:creationId xmlns:a16="http://schemas.microsoft.com/office/drawing/2014/main" id="{2F3C7367-DD8F-6FC7-8C9D-47E7F5F9698F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689" y="3571876"/>
            <a:ext cx="185737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>
            <a:extLst>
              <a:ext uri="{FF2B5EF4-FFF2-40B4-BE49-F238E27FC236}">
                <a16:creationId xmlns:a16="http://schemas.microsoft.com/office/drawing/2014/main" id="{08084466-4D82-A8F2-F905-574946CD37A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1"/>
            <a:ext cx="9144000" cy="836613"/>
          </a:xfrm>
        </p:spPr>
        <p:txBody>
          <a:bodyPr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Autograft of the small intestine and colon connected by an artery to the carotid or mammary a. (Longmire )</a:t>
            </a:r>
          </a:p>
        </p:txBody>
      </p:sp>
      <p:sp>
        <p:nvSpPr>
          <p:cNvPr id="67587" name="Slide Number Placeholder 5">
            <a:extLst>
              <a:ext uri="{FF2B5EF4-FFF2-40B4-BE49-F238E27FC236}">
                <a16:creationId xmlns:a16="http://schemas.microsoft.com/office/drawing/2014/main" id="{F1E728C1-81AB-0218-6896-DBEC260F3B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A0598BC-D311-4850-9CFA-1C110262A55D}" type="slidenum">
              <a:rPr lang="sr-Latn-CS" altLang="en-US" sz="1200"/>
              <a:pPr eaLnBrk="1" hangingPunct="1"/>
              <a:t>78</a:t>
            </a:fld>
            <a:endParaRPr lang="sr-Latn-CS" altLang="en-US" sz="1200"/>
          </a:p>
        </p:txBody>
      </p:sp>
      <p:pic>
        <p:nvPicPr>
          <p:cNvPr id="67588" name="Picture 7" descr="radD530D.jpg">
            <a:extLst>
              <a:ext uri="{FF2B5EF4-FFF2-40B4-BE49-F238E27FC236}">
                <a16:creationId xmlns:a16="http://schemas.microsoft.com/office/drawing/2014/main" id="{1CF151E1-E29F-3CDE-8E01-A3B48EEDEB5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57626"/>
            <a:ext cx="5143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9" name="Picture 8" descr="radC299D.jpg">
            <a:extLst>
              <a:ext uri="{FF2B5EF4-FFF2-40B4-BE49-F238E27FC236}">
                <a16:creationId xmlns:a16="http://schemas.microsoft.com/office/drawing/2014/main" id="{A068E3A4-5A65-514E-E2AB-AAF28454EFF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3857626"/>
            <a:ext cx="4000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0" name="Picture 9" descr="radBCBC3.jpg">
            <a:extLst>
              <a:ext uri="{FF2B5EF4-FFF2-40B4-BE49-F238E27FC236}">
                <a16:creationId xmlns:a16="http://schemas.microsoft.com/office/drawing/2014/main" id="{5BD6721A-ED84-7A58-F0ED-84A616A0EADA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785813"/>
            <a:ext cx="9144000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>
            <a:extLst>
              <a:ext uri="{FF2B5EF4-FFF2-40B4-BE49-F238E27FC236}">
                <a16:creationId xmlns:a16="http://schemas.microsoft.com/office/drawing/2014/main" id="{5DFFC6D9-BD5C-5A43-1686-ECBDA71720D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1"/>
            <a:ext cx="9144000" cy="1071563"/>
          </a:xfrm>
        </p:spPr>
        <p:txBody>
          <a:bodyPr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Dilatation of inoperable </a:t>
            </a:r>
            <a:r>
              <a:rPr lang="en-GB" sz="2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2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en-GB" sz="2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2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placement of endoprostheses</a:t>
            </a:r>
          </a:p>
        </p:txBody>
      </p:sp>
      <p:sp>
        <p:nvSpPr>
          <p:cNvPr id="68611" name="Slide Number Placeholder 5">
            <a:extLst>
              <a:ext uri="{FF2B5EF4-FFF2-40B4-BE49-F238E27FC236}">
                <a16:creationId xmlns:a16="http://schemas.microsoft.com/office/drawing/2014/main" id="{9406CCD6-47B8-7D4D-9D09-844AAB571B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BDB3419-D569-4B14-9AA2-E6B87B4CFDD1}" type="slidenum">
              <a:rPr lang="sr-Latn-CS" altLang="en-US" sz="1200"/>
              <a:pPr eaLnBrk="1" hangingPunct="1"/>
              <a:t>79</a:t>
            </a:fld>
            <a:endParaRPr lang="sr-Latn-CS" altLang="en-US" sz="1200"/>
          </a:p>
        </p:txBody>
      </p:sp>
      <p:pic>
        <p:nvPicPr>
          <p:cNvPr id="68612" name="Picture 9" descr="rad3824D.jpg">
            <a:extLst>
              <a:ext uri="{FF2B5EF4-FFF2-40B4-BE49-F238E27FC236}">
                <a16:creationId xmlns:a16="http://schemas.microsoft.com/office/drawing/2014/main" id="{DED7FAC4-1405-4DA7-5E4C-E1D4F9B3E7E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643314"/>
            <a:ext cx="2786063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10" descr="radD6820.jpg">
            <a:extLst>
              <a:ext uri="{FF2B5EF4-FFF2-40B4-BE49-F238E27FC236}">
                <a16:creationId xmlns:a16="http://schemas.microsoft.com/office/drawing/2014/main" id="{4346D93C-9262-1288-7F25-04CF64E522C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1143000"/>
            <a:ext cx="29527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4" name="Picture 11" descr="radD2A83.jpg">
            <a:extLst>
              <a:ext uri="{FF2B5EF4-FFF2-40B4-BE49-F238E27FC236}">
                <a16:creationId xmlns:a16="http://schemas.microsoft.com/office/drawing/2014/main" id="{03FE2179-C812-0D11-991D-6A052F747A6C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928938"/>
            <a:ext cx="3429000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5" name="Picture 12" descr="rad6FD9E.jpg">
            <a:extLst>
              <a:ext uri="{FF2B5EF4-FFF2-40B4-BE49-F238E27FC236}">
                <a16:creationId xmlns:a16="http://schemas.microsoft.com/office/drawing/2014/main" id="{31CB8709-F353-5E29-FEE2-2EEB4D23456B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6" y="1143000"/>
            <a:ext cx="341947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6" name="Picture 13" descr="rad5BE81.jpg">
            <a:extLst>
              <a:ext uri="{FF2B5EF4-FFF2-40B4-BE49-F238E27FC236}">
                <a16:creationId xmlns:a16="http://schemas.microsoft.com/office/drawing/2014/main" id="{FF8F99D5-993F-B528-5929-436EA63D07B9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143001"/>
            <a:ext cx="2786063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2A33D8E-3B1A-202D-6845-C0344A36991F}"/>
              </a:ext>
            </a:extLst>
          </p:cNvPr>
          <p:cNvSpPr txBox="1"/>
          <p:nvPr/>
        </p:nvSpPr>
        <p:spPr>
          <a:xfrm>
            <a:off x="459357" y="2041754"/>
            <a:ext cx="6094562" cy="3464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GB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Fiberoptic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endoscopy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Diagnostic (carcinoma biopsies, iodine staining in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reflux esophagitis and Barrett's ulcer)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✓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Curative (sclerosis of varicose veins, polypectomy)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Manometry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(measurement of pressures in the lumen and on the sphincters)</a:t>
            </a:r>
            <a:endParaRPr lang="en-GB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225603C-4A19-BB6F-A89B-599DE8FF164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524000" y="0"/>
            <a:ext cx="9144000" cy="9286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40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Diagnosis of </a:t>
            </a:r>
            <a:r>
              <a:rPr lang="en-GB" sz="4000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40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diseases</a:t>
            </a:r>
          </a:p>
        </p:txBody>
      </p:sp>
      <p:pic>
        <p:nvPicPr>
          <p:cNvPr id="7" name="Picture 7" descr="rad674F5.jpg">
            <a:extLst>
              <a:ext uri="{FF2B5EF4-FFF2-40B4-BE49-F238E27FC236}">
                <a16:creationId xmlns:a16="http://schemas.microsoft.com/office/drawing/2014/main" id="{02AB6300-920E-BB21-0308-CAFCDE74954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643" y="1023711"/>
            <a:ext cx="4572000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50248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6" name="Rectangle 4">
            <a:extLst>
              <a:ext uri="{FF2B5EF4-FFF2-40B4-BE49-F238E27FC236}">
                <a16:creationId xmlns:a16="http://schemas.microsoft.com/office/drawing/2014/main" id="{CBE4E300-B3C6-6AE6-1198-54C7D46C54AD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3999" y="92076"/>
            <a:ext cx="9144000" cy="90805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GB" sz="2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2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intubations in inoperable </a:t>
            </a:r>
            <a:r>
              <a:rPr lang="en-GB" sz="20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tumors</a:t>
            </a:r>
            <a:r>
              <a:rPr lang="en-GB" sz="2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at the anastomosis with the stomach</a:t>
            </a:r>
            <a:endParaRPr lang="sr-Latn-CS" sz="3200" b="1" spc="300" dirty="0">
              <a:solidFill>
                <a:srgbClr val="90F6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5" name="Slide Number Placeholder 4">
            <a:extLst>
              <a:ext uri="{FF2B5EF4-FFF2-40B4-BE49-F238E27FC236}">
                <a16:creationId xmlns:a16="http://schemas.microsoft.com/office/drawing/2014/main" id="{D59454D5-7FA6-33FD-3944-33EAC5C62E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64F25FA-0105-4345-9ABF-2685CA65F38B}" type="slidenum">
              <a:rPr lang="sr-Latn-CS" altLang="en-US" sz="1200"/>
              <a:pPr eaLnBrk="1" hangingPunct="1"/>
              <a:t>80</a:t>
            </a:fld>
            <a:endParaRPr lang="sr-Latn-CS" altLang="en-US" sz="1200"/>
          </a:p>
        </p:txBody>
      </p:sp>
      <p:pic>
        <p:nvPicPr>
          <p:cNvPr id="69636" name="Picture 6" descr="rad0BD21.jpg">
            <a:extLst>
              <a:ext uri="{FF2B5EF4-FFF2-40B4-BE49-F238E27FC236}">
                <a16:creationId xmlns:a16="http://schemas.microsoft.com/office/drawing/2014/main" id="{6D30E4E5-941C-A087-D57A-B107038335E4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00126"/>
            <a:ext cx="428625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7" descr="rad69882.jpg">
            <a:extLst>
              <a:ext uri="{FF2B5EF4-FFF2-40B4-BE49-F238E27FC236}">
                <a16:creationId xmlns:a16="http://schemas.microsoft.com/office/drawing/2014/main" id="{29CEFB23-D30A-8C1C-2F36-98909C1881FD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4" y="1000126"/>
            <a:ext cx="4859337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4" name="Rectangle 4">
            <a:extLst>
              <a:ext uri="{FF2B5EF4-FFF2-40B4-BE49-F238E27FC236}">
                <a16:creationId xmlns:a16="http://schemas.microsoft.com/office/drawing/2014/main" id="{23A512B3-220A-EC7E-4B35-3461DC3D440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02568" y="0"/>
            <a:ext cx="5072063" cy="3071813"/>
          </a:xfrm>
        </p:spPr>
        <p:txBody>
          <a:bodyPr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Bottom right: Prosthetic models and of stents</a:t>
            </a:r>
            <a:b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Left and right: Placed stents for malignant stenoses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endParaRPr lang="sr-Latn-CS" sz="3200" b="1" dirty="0">
              <a:solidFill>
                <a:srgbClr val="90F6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59" name="Slide Number Placeholder 4">
            <a:extLst>
              <a:ext uri="{FF2B5EF4-FFF2-40B4-BE49-F238E27FC236}">
                <a16:creationId xmlns:a16="http://schemas.microsoft.com/office/drawing/2014/main" id="{0F2A134F-F6BB-C810-2BB2-9126B19E8B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0A086DD-4EB8-4B3A-A662-D747E2454A9A}" type="slidenum">
              <a:rPr lang="sr-Latn-CS" altLang="en-US" sz="1200"/>
              <a:pPr eaLnBrk="1" hangingPunct="1"/>
              <a:t>81</a:t>
            </a:fld>
            <a:endParaRPr lang="sr-Latn-CS" altLang="en-US" sz="1200"/>
          </a:p>
        </p:txBody>
      </p:sp>
      <p:pic>
        <p:nvPicPr>
          <p:cNvPr id="70660" name="Picture 7" descr="radE7FD2.jpg">
            <a:extLst>
              <a:ext uri="{FF2B5EF4-FFF2-40B4-BE49-F238E27FC236}">
                <a16:creationId xmlns:a16="http://schemas.microsoft.com/office/drawing/2014/main" id="{9825BE1B-4D91-F85F-01B3-9E7FD2B2B62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438" y="3071814"/>
            <a:ext cx="335756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8" descr="rad24770.jpg">
            <a:extLst>
              <a:ext uri="{FF2B5EF4-FFF2-40B4-BE49-F238E27FC236}">
                <a16:creationId xmlns:a16="http://schemas.microsoft.com/office/drawing/2014/main" id="{E3210ADE-8E19-CB87-6266-6309270C72D5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071814"/>
            <a:ext cx="5795963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9" descr="rad8583F.jpg">
            <a:extLst>
              <a:ext uri="{FF2B5EF4-FFF2-40B4-BE49-F238E27FC236}">
                <a16:creationId xmlns:a16="http://schemas.microsoft.com/office/drawing/2014/main" id="{BC4EB308-6555-B2D5-FF2C-E85A409C0D77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7" y="0"/>
            <a:ext cx="4214812" cy="306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>
            <a:extLst>
              <a:ext uri="{FF2B5EF4-FFF2-40B4-BE49-F238E27FC236}">
                <a16:creationId xmlns:a16="http://schemas.microsoft.com/office/drawing/2014/main" id="{D753C2FE-4B09-AB1F-A370-CB747D3ED87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524000" y="383396"/>
            <a:ext cx="9144000" cy="1125538"/>
          </a:xfrm>
        </p:spPr>
        <p:txBody>
          <a:bodyPr>
            <a:noAutofit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32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Postoperative complications of the esophagectomy and </a:t>
            </a:r>
            <a:r>
              <a:rPr lang="en-GB" sz="3200" b="1" spc="3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esophagoplasty</a:t>
            </a:r>
            <a:endParaRPr lang="en-GB" sz="32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3715" name="Rectangle 3">
            <a:extLst>
              <a:ext uri="{FF2B5EF4-FFF2-40B4-BE49-F238E27FC236}">
                <a16:creationId xmlns:a16="http://schemas.microsoft.com/office/drawing/2014/main" id="{1E1DB6BD-7207-5E80-EC73-5C2AE1C33DC8}"/>
              </a:ext>
            </a:extLst>
          </p:cNvPr>
          <p:cNvSpPr>
            <a:spLocks noGrp="1" noRot="1" noChangeArrowheads="1"/>
          </p:cNvSpPr>
          <p:nvPr>
            <p:ph idx="1"/>
          </p:nvPr>
        </p:nvSpPr>
        <p:spPr>
          <a:xfrm>
            <a:off x="1524000" y="2202702"/>
            <a:ext cx="9144000" cy="2766112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Early complications: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dehiscences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sutures on anastomoses or transplants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Late complications: anastomotic stenosis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Dehiscence therapy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Reintervention and drainage of the anastomosis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❖ Stenosis therapy: </a:t>
            </a:r>
            <a:r>
              <a:rPr lang="en-GB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bouging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balloon dilation, resection of anastomosis</a:t>
            </a:r>
          </a:p>
        </p:txBody>
      </p:sp>
      <p:sp>
        <p:nvSpPr>
          <p:cNvPr id="71684" name="Slide Number Placeholder 5">
            <a:extLst>
              <a:ext uri="{FF2B5EF4-FFF2-40B4-BE49-F238E27FC236}">
                <a16:creationId xmlns:a16="http://schemas.microsoft.com/office/drawing/2014/main" id="{1BA150CB-819B-D4A6-E2FB-DD212586D3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8365242-448A-41D6-A2BE-BCD18AF91143}" type="slidenum">
              <a:rPr lang="sr-Latn-CS" altLang="en-US" sz="1200"/>
              <a:pPr eaLnBrk="1" hangingPunct="1"/>
              <a:t>82</a:t>
            </a:fld>
            <a:endParaRPr lang="sr-Latn-CS" altLang="en-US" sz="1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Slide Number Placeholder 5">
            <a:extLst>
              <a:ext uri="{FF2B5EF4-FFF2-40B4-BE49-F238E27FC236}">
                <a16:creationId xmlns:a16="http://schemas.microsoft.com/office/drawing/2014/main" id="{172F99A0-8C97-2289-22F3-D342AA65CC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1200"/>
              <a:t> </a:t>
            </a:r>
            <a:fld id="{CE5DF09D-854C-4D63-BB0A-875FC06AC3EA}" type="slidenum">
              <a:rPr lang="sr-Latn-CS" altLang="en-US" sz="1200"/>
              <a:pPr eaLnBrk="1" hangingPunct="1"/>
              <a:t>9</a:t>
            </a:fld>
            <a:endParaRPr lang="sr-Latn-CS" altLang="en-US" sz="120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B1045AA-2A32-A6B1-215E-E84748BCE219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676400" y="523335"/>
            <a:ext cx="9144000" cy="9286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4000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﻿ Diagnosis of </a:t>
            </a:r>
            <a:r>
              <a:rPr lang="en-GB" sz="4000" spc="3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4000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diseases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0A8CE6-CBE7-8D1A-7ADA-2888B4C79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100" y="2702556"/>
            <a:ext cx="10233800" cy="1883733"/>
          </a:xfrm>
        </p:spPr>
        <p:txBody>
          <a:bodyPr/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 - measurement (measurement of acidity in </a:t>
            </a:r>
            <a:r>
              <a:rPr lang="en-GB" sz="1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reflux esophagitis)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Scintigraphy (99 Tc) – colloid  technetium solution is introduced into the stomach and its reflux into the </a:t>
            </a:r>
            <a:r>
              <a:rPr lang="en-GB" sz="1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esophagus</a:t>
            </a: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registers with a gamma camera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❖ </a:t>
            </a: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Bernstein's test ( </a:t>
            </a:r>
            <a:r>
              <a:rPr lang="en-GB" sz="1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perfusion with 0.1% HCl gives pain in reflux esophagitis and </a:t>
            </a:r>
            <a:r>
              <a:rPr lang="en-GB" sz="1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esophageal</a:t>
            </a:r>
            <a:r>
              <a:rPr lang="en-GB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ulcer ) – rarely used nowadays</a:t>
            </a:r>
          </a:p>
          <a:p>
            <a:pPr marL="0" indent="0" algn="just">
              <a:buNone/>
            </a:pPr>
            <a:endParaRPr lang="en-GB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7700_TF77929380.potx" id="{4E2BD8CB-F9A8-45C3-A5CF-71A3E3EF4193}" vid="{A0F4A4D5-B4BE-476D-98DD-59F48E2DBE4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CC083022-B7D0-4DE3-9976-6A91422D94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6CE1C2-24FF-4125-B61C-AD39973FCD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F23494-F630-4E01-81EA-AA2F2975971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Depth design</Template>
  <TotalTime>857</TotalTime>
  <Words>3653</Words>
  <Application>Microsoft Office PowerPoint</Application>
  <PresentationFormat>Widescreen</PresentationFormat>
  <Paragraphs>535</Paragraphs>
  <Slides>82</Slides>
  <Notes>66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91" baseType="lpstr">
      <vt:lpstr>Arial</vt:lpstr>
      <vt:lpstr>Calibri</vt:lpstr>
      <vt:lpstr>Cambria</vt:lpstr>
      <vt:lpstr>Corbel</vt:lpstr>
      <vt:lpstr>Segoe UI Symbol</vt:lpstr>
      <vt:lpstr>Times New Roman</vt:lpstr>
      <vt:lpstr>Verdana</vt:lpstr>
      <vt:lpstr>Wingdings</vt:lpstr>
      <vt:lpstr>Depth</vt:lpstr>
      <vt:lpstr>PowerPoint Presentation</vt:lpstr>
      <vt:lpstr>PowerPoint Presentation</vt:lpstr>
      <vt:lpstr>PowerPoint Presentation</vt:lpstr>
      <vt:lpstr>PowerPoint Presentation</vt:lpstr>
      <vt:lpstr>﻿ Esophageal syndrome</vt:lpstr>
      <vt:lpstr>PowerPoint Presentation</vt:lpstr>
      <vt:lpstr>﻿ Diagnosis of esophageal diseases</vt:lpstr>
      <vt:lpstr>PowerPoint Presentation</vt:lpstr>
      <vt:lpstr>PowerPoint Presentation</vt:lpstr>
      <vt:lpstr>﻿ Manometry and PH – metry of the esophagus</vt:lpstr>
      <vt:lpstr>CONGENITAL STENOSIS AND ESOPHAGEAL FISTULAS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Foreign bodies of the esophagus</vt:lpstr>
      <vt:lpstr>Right: Various foreign bodies Top left: Coin extraction Bottom left: False foreign body code esophageal stenosis</vt:lpstr>
      <vt:lpstr>Left: Extraction of a foreign body from the thoracic part of the esophagus Top right: Esophageal suture Bottom right: Removing the prosthesis from the neck of the esophagus</vt:lpstr>
      <vt:lpstr>Classification of esophageal injuries</vt:lpstr>
      <vt:lpstr>PowerPoint Presentation</vt:lpstr>
      <vt:lpstr>PowerPoint Presentation</vt:lpstr>
      <vt:lpstr>PowerPoint Presentation</vt:lpstr>
      <vt:lpstr>PowerPoint Presentation</vt:lpstr>
      <vt:lpstr>The most common causes of iatrogenic esophageal injury</vt:lpstr>
      <vt:lpstr>PowerPoint Presentation</vt:lpstr>
      <vt:lpstr>PowerPoint Presentation</vt:lpstr>
      <vt:lpstr>PowerPoint Presentation</vt:lpstr>
      <vt:lpstr>PowerPoint Presentation</vt:lpstr>
      <vt:lpstr>Above: Preparing the column segment for coloplasty Bottom : Vascularization types and schemes colon segments</vt:lpstr>
      <vt:lpstr>PowerPoint Presentation</vt:lpstr>
      <vt:lpstr>Left esophageal coloplasty (ligature of the right and middle colic arteries)</vt:lpstr>
      <vt:lpstr>PowerPoint Presentation</vt:lpstr>
      <vt:lpstr>PowerPoint Presentation</vt:lpstr>
      <vt:lpstr>PowerPoint Presentation</vt:lpstr>
      <vt:lpstr>Left: Varicose veins of the colon Right: Placing Blackemore – Sengstaken tube</vt:lpstr>
      <vt:lpstr>Cardiospasm - Achalasia</vt:lpstr>
      <vt:lpstr>PowerPoint Presentation</vt:lpstr>
      <vt:lpstr>Diagnosis of achalasia</vt:lpstr>
      <vt:lpstr>Treatment of achalasia</vt:lpstr>
      <vt:lpstr>Clinical appearance and achalasia surgery</vt:lpstr>
      <vt:lpstr>Esophageal diverticulum</vt:lpstr>
      <vt:lpstr>Treatment of esophageal diverticulum</vt:lpstr>
      <vt:lpstr>Reflux esophagitis "GERD "</vt:lpstr>
      <vt:lpstr>Diagnosis of GERD - a</vt:lpstr>
      <vt:lpstr>Complications of GERD </vt:lpstr>
      <vt:lpstr>    Hygienic and dietary treatment (weight loss, high headboard, abstinence from alcohol, coffee, spicy food) antacids, blockers Inhibitors of HCL secretion    Prevention ❖ Avoid long-term gastric tubes ❖ Treat constipation and other causes of flatulence ❖ Treatment and prevention of complications of the ulcer diseases</vt:lpstr>
      <vt:lpstr>Tumors of the esophagus </vt:lpstr>
      <vt:lpstr>PowerPoint Presentation</vt:lpstr>
      <vt:lpstr>Leiomyoma and carcinoma of the esophagus</vt:lpstr>
      <vt:lpstr>Treatment of benign esophageal tumors</vt:lpstr>
      <vt:lpstr>Esophageal approaches for tumorectomy Left: Left cervicotomy Middle: Garlock approach Right: Belsey approach</vt:lpstr>
      <vt:lpstr>Malignant tumors of the esophagus</vt:lpstr>
      <vt:lpstr>Incidence</vt:lpstr>
      <vt:lpstr>Pathohistological classification</vt:lpstr>
      <vt:lpstr>﻿ Etiology - pathogenesis</vt:lpstr>
      <vt:lpstr>Oncological characteristics</vt:lpstr>
      <vt:lpstr>Morphological types of esophageal malignancies  Fungal ( grows in the lumen of the esophagus) Infiltrative (circularly involves the esophagus) Ulcerative (esophagotracheal fistulas 10%)  Microscopic classification   1st grade - Well- differentiated tumor 2nd Grade - Medium differentiated tumor 3rd Poorly differentiated tumor 4th grade - Undifferentiated tumor  </vt:lpstr>
      <vt:lpstr>PowerPoint Presentation</vt:lpstr>
      <vt:lpstr>Key moments in diagnostics of the esophageal malignancy</vt:lpstr>
      <vt:lpstr>Japanese classification of esophageal tumors (JSED - JAPANESE SOCIETY FOR ESOPHAGEAL DISEASE) AO - does not affect the adventitia AOMP - penetration to the muscularis mucosae A1 - to the adventitia A2 - involves the adventitia A3 - affects surrounding structures</vt:lpstr>
      <vt:lpstr>Bottom: Mid-thoracic and distal tumors of the esophagus Right: Planocellular and lugol unstained fungoid carcinoma</vt:lpstr>
      <vt:lpstr>Top left: Vegetative and ulcerative type Bottom left: Preoperative X-ray esophagus and postoperative X-ray - gastroplasty Bottom right: Esophagus specimens with tumors</vt:lpstr>
      <vt:lpstr>PowerPoint Presentation</vt:lpstr>
      <vt:lpstr>Three types of surgical interventions </vt:lpstr>
      <vt:lpstr>PowerPoint Presentation</vt:lpstr>
      <vt:lpstr>﻿ Gastroplasties of the esophagus after esophagectomies</vt:lpstr>
      <vt:lpstr>Intestinal plastics of the esophagus after esophagectomies</vt:lpstr>
      <vt:lpstr>Distal esophagectomies</vt:lpstr>
      <vt:lpstr>Operative procedures in malignant tumors the lower third of the esophagus</vt:lpstr>
      <vt:lpstr>﻿ Operative procedures in malignant tumors middle and upper part of the thoracic esophagus</vt:lpstr>
      <vt:lpstr>Operative procedures in malignant tumors of the upper thoracic and cervical part of the esophagus</vt:lpstr>
      <vt:lpstr>Stripping of the esophagus and retrosternal gastroplasty Akiyama</vt:lpstr>
      <vt:lpstr>﻿Left cervicotomy Operative approach to the cervical esophagus</vt:lpstr>
      <vt:lpstr>Reconstructions after radical surgery - abdominal part of esophagus and cardia Left : (Longmire-Beal) Bottom left: ( Nissen – Stulhofer ) Bottom right: ( Siewert )</vt:lpstr>
      <vt:lpstr>Autograft of the small intestine and colon connected by an artery to the carotid or mammary a. (Longmire )</vt:lpstr>
      <vt:lpstr>Dilatation of inoperable tumors of the esophagus and placement of endoprostheses</vt:lpstr>
      <vt:lpstr>Esophageal intubations in inoperable tumors and at the anastomosis with the stomach</vt:lpstr>
      <vt:lpstr>Bottom right: Prosthetic models and of stents Left and right: Placed stents for malignant stenoses esophagus</vt:lpstr>
      <vt:lpstr>Postoperative complications of the esophagectomy and esophagoplasty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mladen pavlovic</dc:creator>
  <cp:lastModifiedBy>mladen pavlovic</cp:lastModifiedBy>
  <cp:revision>71</cp:revision>
  <dcterms:created xsi:type="dcterms:W3CDTF">2023-09-04T21:03:42Z</dcterms:created>
  <dcterms:modified xsi:type="dcterms:W3CDTF">2023-09-10T07:57:28Z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